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1.xml" ContentType="application/vnd.openxmlformats-officedocument.drawingml.chart+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32"/>
  </p:notesMasterIdLst>
  <p:handoutMasterIdLst>
    <p:handoutMasterId r:id="rId33"/>
  </p:handoutMasterIdLst>
  <p:sldIdLst>
    <p:sldId id="256" r:id="rId2"/>
    <p:sldId id="315" r:id="rId3"/>
    <p:sldId id="338" r:id="rId4"/>
    <p:sldId id="324" r:id="rId5"/>
    <p:sldId id="312" r:id="rId6"/>
    <p:sldId id="313" r:id="rId7"/>
    <p:sldId id="316" r:id="rId8"/>
    <p:sldId id="325" r:id="rId9"/>
    <p:sldId id="318" r:id="rId10"/>
    <p:sldId id="320" r:id="rId11"/>
    <p:sldId id="321" r:id="rId12"/>
    <p:sldId id="326" r:id="rId13"/>
    <p:sldId id="327" r:id="rId14"/>
    <p:sldId id="328" r:id="rId15"/>
    <p:sldId id="330" r:id="rId16"/>
    <p:sldId id="331" r:id="rId17"/>
    <p:sldId id="341" r:id="rId18"/>
    <p:sldId id="343" r:id="rId19"/>
    <p:sldId id="332" r:id="rId20"/>
    <p:sldId id="333" r:id="rId21"/>
    <p:sldId id="294" r:id="rId22"/>
    <p:sldId id="295" r:id="rId23"/>
    <p:sldId id="344" r:id="rId24"/>
    <p:sldId id="345" r:id="rId25"/>
    <p:sldId id="349" r:id="rId26"/>
    <p:sldId id="299" r:id="rId27"/>
    <p:sldId id="302" r:id="rId28"/>
    <p:sldId id="347" r:id="rId29"/>
    <p:sldId id="350" r:id="rId30"/>
    <p:sldId id="334"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02" autoAdjust="0"/>
    <p:restoredTop sz="76021" autoAdjust="0"/>
  </p:normalViewPr>
  <p:slideViewPr>
    <p:cSldViewPr snapToGrid="0" snapToObjects="1">
      <p:cViewPr>
        <p:scale>
          <a:sx n="70" d="100"/>
          <a:sy n="70" d="100"/>
        </p:scale>
        <p:origin x="-1380" y="-3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Sheet1!$F$13</c:f>
              <c:strCache>
                <c:ptCount val="1"/>
                <c:pt idx="0">
                  <c:v>Poorest</c:v>
                </c:pt>
              </c:strCache>
            </c:strRef>
          </c:tx>
          <c:spPr>
            <a:solidFill>
              <a:srgbClr val="FF0000"/>
            </a:solidFill>
            <a:ln>
              <a:noFill/>
            </a:ln>
            <a:scene3d>
              <a:camera prst="orthographicFront"/>
              <a:lightRig rig="sunset" dir="t"/>
            </a:scene3d>
            <a:sp3d prstMaterial="dkEdge">
              <a:bevelT w="139700" h="139700" prst="divot"/>
              <a:bevelB w="139700" h="139700" prst="divot"/>
            </a:sp3d>
          </c:spPr>
          <c:invertIfNegative val="0"/>
          <c:dLbls>
            <c:dLbl>
              <c:idx val="1"/>
              <c:layout/>
              <c:showLegendKey val="0"/>
              <c:showVal val="1"/>
              <c:showCatName val="0"/>
              <c:showSerName val="0"/>
              <c:showPercent val="0"/>
              <c:showBubbleSize val="0"/>
            </c:dLbl>
            <c:dLbl>
              <c:idx val="3"/>
              <c:layout/>
              <c:showLegendKey val="0"/>
              <c:showVal val="1"/>
              <c:showCatName val="0"/>
              <c:showSerName val="0"/>
              <c:showPercent val="0"/>
              <c:showBubbleSize val="0"/>
            </c:dLbl>
            <c:dLbl>
              <c:idx val="5"/>
              <c:layout/>
              <c:showLegendKey val="0"/>
              <c:showVal val="1"/>
              <c:showCatName val="0"/>
              <c:showSerName val="0"/>
              <c:showPercent val="0"/>
              <c:showBubbleSize val="0"/>
            </c:dLbl>
            <c:txPr>
              <a:bodyPr/>
              <a:lstStyle/>
              <a:p>
                <a:pPr>
                  <a:defRPr sz="1600" b="1">
                    <a:solidFill>
                      <a:schemeClr val="tx1"/>
                    </a:solidFill>
                  </a:defRPr>
                </a:pPr>
                <a:endParaRPr lang="en-US"/>
              </a:p>
            </c:txPr>
            <c:showLegendKey val="0"/>
            <c:showVal val="0"/>
            <c:showCatName val="0"/>
            <c:showSerName val="0"/>
            <c:showPercent val="0"/>
            <c:showBubbleSize val="0"/>
          </c:dLbls>
          <c:cat>
            <c:multiLvlStrRef>
              <c:f>Sheet1!$D$14:$E$21</c:f>
              <c:multiLvlStrCache>
                <c:ptCount val="8"/>
                <c:lvl>
                  <c:pt idx="0">
                    <c:v>Public</c:v>
                  </c:pt>
                  <c:pt idx="1">
                    <c:v>Private</c:v>
                  </c:pt>
                  <c:pt idx="2">
                    <c:v>Public</c:v>
                  </c:pt>
                  <c:pt idx="3">
                    <c:v>Private</c:v>
                  </c:pt>
                  <c:pt idx="4">
                    <c:v>Public</c:v>
                  </c:pt>
                  <c:pt idx="5">
                    <c:v>Private</c:v>
                  </c:pt>
                  <c:pt idx="6">
                    <c:v>Public</c:v>
                  </c:pt>
                  <c:pt idx="7">
                    <c:v>Private</c:v>
                  </c:pt>
                </c:lvl>
                <c:lvl>
                  <c:pt idx="0">
                    <c:v>Pakistan</c:v>
                  </c:pt>
                  <c:pt idx="2">
                    <c:v>Egypt</c:v>
                  </c:pt>
                  <c:pt idx="4">
                    <c:v>Morocco</c:v>
                  </c:pt>
                  <c:pt idx="6">
                    <c:v>Jordan</c:v>
                  </c:pt>
                </c:lvl>
              </c:multiLvlStrCache>
            </c:multiLvlStrRef>
          </c:cat>
          <c:val>
            <c:numRef>
              <c:f>Sheet1!$F$14:$F$21</c:f>
              <c:numCache>
                <c:formatCode>General</c:formatCode>
                <c:ptCount val="8"/>
                <c:pt idx="0">
                  <c:v>14.9</c:v>
                </c:pt>
                <c:pt idx="1">
                  <c:v>85.1</c:v>
                </c:pt>
                <c:pt idx="2">
                  <c:v>37.200000000000003</c:v>
                </c:pt>
                <c:pt idx="3">
                  <c:v>62.8</c:v>
                </c:pt>
                <c:pt idx="4">
                  <c:v>36.4</c:v>
                </c:pt>
                <c:pt idx="5">
                  <c:v>63.6</c:v>
                </c:pt>
                <c:pt idx="6">
                  <c:v>76.900000000000006</c:v>
                </c:pt>
                <c:pt idx="7">
                  <c:v>23.1</c:v>
                </c:pt>
              </c:numCache>
            </c:numRef>
          </c:val>
        </c:ser>
        <c:ser>
          <c:idx val="2"/>
          <c:order val="1"/>
          <c:tx>
            <c:strRef>
              <c:f>Sheet1!$H$13</c:f>
              <c:strCache>
                <c:ptCount val="1"/>
                <c:pt idx="0">
                  <c:v>Middle</c:v>
                </c:pt>
              </c:strCache>
            </c:strRef>
          </c:tx>
          <c:spPr>
            <a:solidFill>
              <a:srgbClr val="FF9900"/>
            </a:solidFill>
            <a:scene3d>
              <a:camera prst="orthographicFront"/>
              <a:lightRig rig="morning" dir="t"/>
            </a:scene3d>
            <a:sp3d>
              <a:bevelT w="139700" h="139700" prst="divot"/>
              <a:bevelB w="139700" h="139700" prst="divot"/>
            </a:sp3d>
          </c:spPr>
          <c:invertIfNegative val="0"/>
          <c:cat>
            <c:multiLvlStrRef>
              <c:f>Sheet1!$D$14:$E$21</c:f>
              <c:multiLvlStrCache>
                <c:ptCount val="8"/>
                <c:lvl>
                  <c:pt idx="0">
                    <c:v>Public</c:v>
                  </c:pt>
                  <c:pt idx="1">
                    <c:v>Private</c:v>
                  </c:pt>
                  <c:pt idx="2">
                    <c:v>Public</c:v>
                  </c:pt>
                  <c:pt idx="3">
                    <c:v>Private</c:v>
                  </c:pt>
                  <c:pt idx="4">
                    <c:v>Public</c:v>
                  </c:pt>
                  <c:pt idx="5">
                    <c:v>Private</c:v>
                  </c:pt>
                  <c:pt idx="6">
                    <c:v>Public</c:v>
                  </c:pt>
                  <c:pt idx="7">
                    <c:v>Private</c:v>
                  </c:pt>
                </c:lvl>
                <c:lvl>
                  <c:pt idx="0">
                    <c:v>Pakistan</c:v>
                  </c:pt>
                  <c:pt idx="2">
                    <c:v>Egypt</c:v>
                  </c:pt>
                  <c:pt idx="4">
                    <c:v>Morocco</c:v>
                  </c:pt>
                  <c:pt idx="6">
                    <c:v>Jordan</c:v>
                  </c:pt>
                </c:lvl>
              </c:multiLvlStrCache>
            </c:multiLvlStrRef>
          </c:cat>
          <c:val>
            <c:numRef>
              <c:f>Sheet1!$H$14:$H$21</c:f>
              <c:numCache>
                <c:formatCode>General</c:formatCode>
                <c:ptCount val="8"/>
                <c:pt idx="0">
                  <c:v>17.7</c:v>
                </c:pt>
                <c:pt idx="1">
                  <c:v>82.3</c:v>
                </c:pt>
                <c:pt idx="2">
                  <c:v>36.5</c:v>
                </c:pt>
                <c:pt idx="3">
                  <c:v>63.5</c:v>
                </c:pt>
                <c:pt idx="4">
                  <c:v>63.1</c:v>
                </c:pt>
                <c:pt idx="5">
                  <c:v>36.9</c:v>
                </c:pt>
                <c:pt idx="6">
                  <c:v>66</c:v>
                </c:pt>
                <c:pt idx="7">
                  <c:v>34</c:v>
                </c:pt>
              </c:numCache>
            </c:numRef>
          </c:val>
        </c:ser>
        <c:ser>
          <c:idx val="4"/>
          <c:order val="2"/>
          <c:tx>
            <c:strRef>
              <c:f>Sheet1!$J$13</c:f>
              <c:strCache>
                <c:ptCount val="1"/>
                <c:pt idx="0">
                  <c:v>Richest</c:v>
                </c:pt>
              </c:strCache>
            </c:strRef>
          </c:tx>
          <c:spPr>
            <a:solidFill>
              <a:srgbClr val="00B050"/>
            </a:solidFill>
            <a:scene3d>
              <a:camera prst="orthographicFront"/>
              <a:lightRig rig="sunset" dir="t"/>
            </a:scene3d>
            <a:sp3d>
              <a:bevelT w="139700" h="139700" prst="divot"/>
              <a:bevelB w="139700" h="139700" prst="divot"/>
            </a:sp3d>
          </c:spPr>
          <c:invertIfNegative val="0"/>
          <c:cat>
            <c:multiLvlStrRef>
              <c:f>Sheet1!$D$14:$E$21</c:f>
              <c:multiLvlStrCache>
                <c:ptCount val="8"/>
                <c:lvl>
                  <c:pt idx="0">
                    <c:v>Public</c:v>
                  </c:pt>
                  <c:pt idx="1">
                    <c:v>Private</c:v>
                  </c:pt>
                  <c:pt idx="2">
                    <c:v>Public</c:v>
                  </c:pt>
                  <c:pt idx="3">
                    <c:v>Private</c:v>
                  </c:pt>
                  <c:pt idx="4">
                    <c:v>Public</c:v>
                  </c:pt>
                  <c:pt idx="5">
                    <c:v>Private</c:v>
                  </c:pt>
                  <c:pt idx="6">
                    <c:v>Public</c:v>
                  </c:pt>
                  <c:pt idx="7">
                    <c:v>Private</c:v>
                  </c:pt>
                </c:lvl>
                <c:lvl>
                  <c:pt idx="0">
                    <c:v>Pakistan</c:v>
                  </c:pt>
                  <c:pt idx="2">
                    <c:v>Egypt</c:v>
                  </c:pt>
                  <c:pt idx="4">
                    <c:v>Morocco</c:v>
                  </c:pt>
                  <c:pt idx="6">
                    <c:v>Jordan</c:v>
                  </c:pt>
                </c:lvl>
              </c:multiLvlStrCache>
            </c:multiLvlStrRef>
          </c:cat>
          <c:val>
            <c:numRef>
              <c:f>Sheet1!$J$14:$J$21</c:f>
              <c:numCache>
                <c:formatCode>General</c:formatCode>
                <c:ptCount val="8"/>
                <c:pt idx="0">
                  <c:v>9.1</c:v>
                </c:pt>
                <c:pt idx="1">
                  <c:v>90.9</c:v>
                </c:pt>
                <c:pt idx="2">
                  <c:v>18.7</c:v>
                </c:pt>
                <c:pt idx="3">
                  <c:v>81.3</c:v>
                </c:pt>
                <c:pt idx="4">
                  <c:v>21.3</c:v>
                </c:pt>
                <c:pt idx="5">
                  <c:v>78.7</c:v>
                </c:pt>
                <c:pt idx="6">
                  <c:v>33.799999999999997</c:v>
                </c:pt>
                <c:pt idx="7">
                  <c:v>66.2</c:v>
                </c:pt>
              </c:numCache>
            </c:numRef>
          </c:val>
        </c:ser>
        <c:dLbls>
          <c:showLegendKey val="0"/>
          <c:showVal val="0"/>
          <c:showCatName val="0"/>
          <c:showSerName val="0"/>
          <c:showPercent val="0"/>
          <c:showBubbleSize val="0"/>
        </c:dLbls>
        <c:gapWidth val="150"/>
        <c:axId val="119975936"/>
        <c:axId val="119977472"/>
      </c:barChart>
      <c:catAx>
        <c:axId val="119975936"/>
        <c:scaling>
          <c:orientation val="minMax"/>
        </c:scaling>
        <c:delete val="0"/>
        <c:axPos val="b"/>
        <c:majorTickMark val="out"/>
        <c:minorTickMark val="none"/>
        <c:tickLblPos val="nextTo"/>
        <c:txPr>
          <a:bodyPr/>
          <a:lstStyle/>
          <a:p>
            <a:pPr>
              <a:defRPr sz="1800" b="1"/>
            </a:pPr>
            <a:endParaRPr lang="en-US"/>
          </a:p>
        </c:txPr>
        <c:crossAx val="119977472"/>
        <c:crosses val="autoZero"/>
        <c:auto val="1"/>
        <c:lblAlgn val="ctr"/>
        <c:lblOffset val="100"/>
        <c:noMultiLvlLbl val="0"/>
      </c:catAx>
      <c:valAx>
        <c:axId val="119977472"/>
        <c:scaling>
          <c:orientation val="minMax"/>
        </c:scaling>
        <c:delete val="0"/>
        <c:axPos val="l"/>
        <c:majorGridlines/>
        <c:numFmt formatCode="General" sourceLinked="1"/>
        <c:majorTickMark val="out"/>
        <c:minorTickMark val="none"/>
        <c:tickLblPos val="nextTo"/>
        <c:txPr>
          <a:bodyPr/>
          <a:lstStyle/>
          <a:p>
            <a:pPr>
              <a:defRPr sz="1600"/>
            </a:pPr>
            <a:endParaRPr lang="en-US"/>
          </a:p>
        </c:txPr>
        <c:crossAx val="119975936"/>
        <c:crosses val="autoZero"/>
        <c:crossBetween val="between"/>
      </c:valAx>
    </c:plotArea>
    <c:legend>
      <c:legendPos val="b"/>
      <c:layout/>
      <c:overlay val="0"/>
      <c:txPr>
        <a:bodyPr/>
        <a:lstStyle/>
        <a:p>
          <a:pPr>
            <a:defRPr sz="2000"/>
          </a:pPr>
          <a:endParaRPr lang="en-US"/>
        </a:p>
      </c:txPr>
    </c:legend>
    <c:plotVisOnly val="1"/>
    <c:dispBlanksAs val="gap"/>
    <c:showDLblsOverMax val="0"/>
  </c:chart>
  <c:spPr>
    <a:noFill/>
  </c:spPr>
  <c:txPr>
    <a:bodyPr/>
    <a:lstStyle/>
    <a:p>
      <a:pPr>
        <a:defRPr sz="1400" baseline="0"/>
      </a:pPr>
      <a:endParaRPr lang="en-US"/>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FECC126-E742-44DD-A334-DC0DE80E639A}" type="doc">
      <dgm:prSet loTypeId="urn:microsoft.com/office/officeart/2009/3/layout/StepUpProcess" loCatId="process" qsTypeId="urn:microsoft.com/office/officeart/2005/8/quickstyle/simple3" qsCatId="simple" csTypeId="urn:microsoft.com/office/officeart/2005/8/colors/colorful1" csCatId="colorful" phldr="1"/>
      <dgm:spPr/>
      <dgm:t>
        <a:bodyPr/>
        <a:lstStyle/>
        <a:p>
          <a:endParaRPr lang="en-US"/>
        </a:p>
      </dgm:t>
    </dgm:pt>
    <dgm:pt modelId="{C85BAAD4-46C4-40CD-8CC3-D9FB405AB1B4}">
      <dgm:prSet phldrT="[Text]" custT="1"/>
      <dgm:spPr/>
      <dgm:t>
        <a:bodyPr/>
        <a:lstStyle/>
        <a:p>
          <a:pPr algn="ctr">
            <a:lnSpc>
              <a:spcPct val="100000"/>
            </a:lnSpc>
            <a:spcAft>
              <a:spcPts val="0"/>
            </a:spcAft>
          </a:pPr>
          <a:r>
            <a:rPr lang="en-US" sz="1900" b="1" i="0" dirty="0" smtClean="0">
              <a:solidFill>
                <a:schemeClr val="tx1"/>
              </a:solidFill>
            </a:rPr>
            <a:t>Hospital Care</a:t>
          </a:r>
          <a:endParaRPr lang="en-US" sz="1900" b="1" i="0" dirty="0">
            <a:solidFill>
              <a:schemeClr val="tx1"/>
            </a:solidFill>
          </a:endParaRPr>
        </a:p>
      </dgm:t>
    </dgm:pt>
    <dgm:pt modelId="{03CE5C68-3E1B-4883-92E0-B792FEAB5AC6}" type="parTrans" cxnId="{B9CB780D-CD6F-4C65-AEA7-3FEC93CA66BA}">
      <dgm:prSet/>
      <dgm:spPr/>
      <dgm:t>
        <a:bodyPr/>
        <a:lstStyle/>
        <a:p>
          <a:endParaRPr lang="en-US"/>
        </a:p>
      </dgm:t>
    </dgm:pt>
    <dgm:pt modelId="{A61E7916-0CE5-4F11-A418-99C41D0EAA18}" type="sibTrans" cxnId="{B9CB780D-CD6F-4C65-AEA7-3FEC93CA66BA}">
      <dgm:prSet/>
      <dgm:spPr/>
      <dgm:t>
        <a:bodyPr/>
        <a:lstStyle/>
        <a:p>
          <a:endParaRPr lang="en-US"/>
        </a:p>
      </dgm:t>
    </dgm:pt>
    <dgm:pt modelId="{68C832FC-4E94-43AE-931D-D9A51B1DC8B5}">
      <dgm:prSet phldrT="[Text]" custT="1"/>
      <dgm:spPr/>
      <dgm:t>
        <a:bodyPr/>
        <a:lstStyle/>
        <a:p>
          <a:pPr algn="ctr">
            <a:lnSpc>
              <a:spcPct val="100000"/>
            </a:lnSpc>
            <a:spcAft>
              <a:spcPts val="0"/>
            </a:spcAft>
          </a:pPr>
          <a:r>
            <a:rPr lang="en-US" sz="1900" b="1" i="0" dirty="0" smtClean="0"/>
            <a:t>Private Health Sector  </a:t>
          </a:r>
          <a:endParaRPr lang="en-US" sz="1900" b="1" i="0" dirty="0"/>
        </a:p>
      </dgm:t>
    </dgm:pt>
    <dgm:pt modelId="{0BDF0463-E3CC-473D-A3D0-2FEA14B60B19}" type="parTrans" cxnId="{C1CE00B6-B5D5-46D3-8FB6-514B8BF51F46}">
      <dgm:prSet/>
      <dgm:spPr/>
      <dgm:t>
        <a:bodyPr/>
        <a:lstStyle/>
        <a:p>
          <a:endParaRPr lang="en-US"/>
        </a:p>
      </dgm:t>
    </dgm:pt>
    <dgm:pt modelId="{0119E350-BDC4-430F-B133-1184F00A2793}" type="sibTrans" cxnId="{C1CE00B6-B5D5-46D3-8FB6-514B8BF51F46}">
      <dgm:prSet/>
      <dgm:spPr/>
      <dgm:t>
        <a:bodyPr/>
        <a:lstStyle/>
        <a:p>
          <a:endParaRPr lang="en-US"/>
        </a:p>
      </dgm:t>
    </dgm:pt>
    <dgm:pt modelId="{676ABCF2-8ADA-4500-A135-BE403DA5BAD5}">
      <dgm:prSet phldrT="[Text]" custT="1"/>
      <dgm:spPr/>
      <dgm:t>
        <a:bodyPr/>
        <a:lstStyle/>
        <a:p>
          <a:pPr algn="ctr">
            <a:lnSpc>
              <a:spcPct val="100000"/>
            </a:lnSpc>
            <a:spcAft>
              <a:spcPts val="0"/>
            </a:spcAft>
          </a:pPr>
          <a:endParaRPr lang="en-US" sz="2200" b="1" i="1" dirty="0" smtClean="0">
            <a:solidFill>
              <a:schemeClr val="tx1"/>
            </a:solidFill>
          </a:endParaRPr>
        </a:p>
      </dgm:t>
    </dgm:pt>
    <dgm:pt modelId="{45039326-9FA3-4348-A48E-89BF9E0963D0}" type="parTrans" cxnId="{EB82FE28-7840-43A2-B998-A20837102C21}">
      <dgm:prSet/>
      <dgm:spPr/>
      <dgm:t>
        <a:bodyPr/>
        <a:lstStyle/>
        <a:p>
          <a:endParaRPr lang="en-US"/>
        </a:p>
      </dgm:t>
    </dgm:pt>
    <dgm:pt modelId="{013C51D0-27A8-4841-815D-C9543D2E776B}" type="sibTrans" cxnId="{EB82FE28-7840-43A2-B998-A20837102C21}">
      <dgm:prSet/>
      <dgm:spPr/>
      <dgm:t>
        <a:bodyPr/>
        <a:lstStyle/>
        <a:p>
          <a:endParaRPr lang="en-US"/>
        </a:p>
      </dgm:t>
    </dgm:pt>
    <dgm:pt modelId="{60C8C2D5-7097-4A9D-BAA6-5583CDFE65C8}">
      <dgm:prSet phldrT="[Text]" custT="1"/>
      <dgm:spPr/>
      <dgm:t>
        <a:bodyPr/>
        <a:lstStyle/>
        <a:p>
          <a:pPr algn="ctr">
            <a:lnSpc>
              <a:spcPct val="100000"/>
            </a:lnSpc>
            <a:spcAft>
              <a:spcPts val="0"/>
            </a:spcAft>
          </a:pPr>
          <a:r>
            <a:rPr lang="en-US" sz="1900" b="1" i="0" dirty="0" smtClean="0"/>
            <a:t>Family Practice</a:t>
          </a:r>
          <a:endParaRPr lang="en-US" sz="1900" i="0" dirty="0" smtClean="0"/>
        </a:p>
      </dgm:t>
    </dgm:pt>
    <dgm:pt modelId="{7C47B00D-FF83-4B46-80E0-162C6CDB0156}" type="sibTrans" cxnId="{51D63BD8-41E1-4F3B-BDC7-91C22A566A80}">
      <dgm:prSet/>
      <dgm:spPr/>
      <dgm:t>
        <a:bodyPr/>
        <a:lstStyle/>
        <a:p>
          <a:endParaRPr lang="en-US"/>
        </a:p>
      </dgm:t>
    </dgm:pt>
    <dgm:pt modelId="{54727249-253D-42E3-8468-B351F5404C78}" type="parTrans" cxnId="{51D63BD8-41E1-4F3B-BDC7-91C22A566A80}">
      <dgm:prSet/>
      <dgm:spPr/>
      <dgm:t>
        <a:bodyPr/>
        <a:lstStyle/>
        <a:p>
          <a:endParaRPr lang="en-US"/>
        </a:p>
      </dgm:t>
    </dgm:pt>
    <dgm:pt modelId="{867C18C7-3687-4A43-921D-420B28980386}">
      <dgm:prSet phldrT="[Text]" custT="1"/>
      <dgm:spPr/>
      <dgm:t>
        <a:bodyPr/>
        <a:lstStyle/>
        <a:p>
          <a:pPr algn="ctr">
            <a:lnSpc>
              <a:spcPct val="100000"/>
            </a:lnSpc>
            <a:spcAft>
              <a:spcPts val="0"/>
            </a:spcAft>
          </a:pPr>
          <a:r>
            <a:rPr lang="en-US" sz="1900" b="1" i="0" dirty="0" smtClean="0">
              <a:latin typeface="+mn-lt"/>
            </a:rPr>
            <a:t>Primary Care </a:t>
          </a:r>
          <a:endParaRPr lang="en-US" sz="1900" b="1" i="0" dirty="0">
            <a:solidFill>
              <a:schemeClr val="tx1"/>
            </a:solidFill>
          </a:endParaRPr>
        </a:p>
      </dgm:t>
    </dgm:pt>
    <dgm:pt modelId="{E20ADE6E-D8B8-4353-A057-E51F1D1476EB}" type="sibTrans" cxnId="{18D0DD17-D611-4B3F-91F3-E004796E2CD8}">
      <dgm:prSet/>
      <dgm:spPr/>
      <dgm:t>
        <a:bodyPr/>
        <a:lstStyle/>
        <a:p>
          <a:endParaRPr lang="en-US"/>
        </a:p>
      </dgm:t>
    </dgm:pt>
    <dgm:pt modelId="{83465050-7506-42D1-8CC7-B5F3BA04F6AC}" type="parTrans" cxnId="{18D0DD17-D611-4B3F-91F3-E004796E2CD8}">
      <dgm:prSet/>
      <dgm:spPr/>
      <dgm:t>
        <a:bodyPr/>
        <a:lstStyle/>
        <a:p>
          <a:endParaRPr lang="en-US"/>
        </a:p>
      </dgm:t>
    </dgm:pt>
    <dgm:pt modelId="{52699470-112E-410E-BE65-B2DC0966F22F}" type="pres">
      <dgm:prSet presAssocID="{FFECC126-E742-44DD-A334-DC0DE80E639A}" presName="rootnode" presStyleCnt="0">
        <dgm:presLayoutVars>
          <dgm:chMax/>
          <dgm:chPref/>
          <dgm:dir/>
          <dgm:animLvl val="lvl"/>
        </dgm:presLayoutVars>
      </dgm:prSet>
      <dgm:spPr/>
      <dgm:t>
        <a:bodyPr/>
        <a:lstStyle/>
        <a:p>
          <a:endParaRPr lang="en-US"/>
        </a:p>
      </dgm:t>
    </dgm:pt>
    <dgm:pt modelId="{C5E39F58-3D65-4719-82DF-5CCDF028950C}" type="pres">
      <dgm:prSet presAssocID="{867C18C7-3687-4A43-921D-420B28980386}" presName="composite" presStyleCnt="0"/>
      <dgm:spPr/>
    </dgm:pt>
    <dgm:pt modelId="{F1197355-80BA-40C2-9C5B-448DC4DB2202}" type="pres">
      <dgm:prSet presAssocID="{867C18C7-3687-4A43-921D-420B28980386}" presName="LShape" presStyleLbl="alignNode1" presStyleIdx="0" presStyleCnt="9"/>
      <dgm:spPr>
        <a:solidFill>
          <a:schemeClr val="bg1">
            <a:lumMod val="95000"/>
          </a:schemeClr>
        </a:solidFill>
        <a:ln>
          <a:noFill/>
        </a:ln>
        <a:effectLst>
          <a:outerShdw blurRad="76200" dir="18900000" sy="23000" kx="-1200000" algn="bl" rotWithShape="0">
            <a:prstClr val="black">
              <a:alpha val="20000"/>
            </a:prstClr>
          </a:outerShdw>
        </a:effectLst>
        <a:scene3d>
          <a:camera prst="orthographicFront"/>
          <a:lightRig rig="threePt" dir="t"/>
        </a:scene3d>
        <a:sp3d>
          <a:bevelT/>
        </a:sp3d>
      </dgm:spPr>
      <dgm:t>
        <a:bodyPr/>
        <a:lstStyle/>
        <a:p>
          <a:endParaRPr lang="en-US"/>
        </a:p>
      </dgm:t>
    </dgm:pt>
    <dgm:pt modelId="{3F69B3DB-DD43-446A-A1D7-C3C49F11B4A1}" type="pres">
      <dgm:prSet presAssocID="{867C18C7-3687-4A43-921D-420B28980386}" presName="ParentText" presStyleLbl="revTx" presStyleIdx="0" presStyleCnt="5" custScaleX="132415" custLinFactNeighborX="10025" custLinFactNeighborY="563">
        <dgm:presLayoutVars>
          <dgm:chMax val="0"/>
          <dgm:chPref val="0"/>
          <dgm:bulletEnabled val="1"/>
        </dgm:presLayoutVars>
      </dgm:prSet>
      <dgm:spPr/>
      <dgm:t>
        <a:bodyPr/>
        <a:lstStyle/>
        <a:p>
          <a:endParaRPr lang="en-US"/>
        </a:p>
      </dgm:t>
    </dgm:pt>
    <dgm:pt modelId="{A6677340-0CC1-4A5F-B452-37753273DC38}" type="pres">
      <dgm:prSet presAssocID="{867C18C7-3687-4A43-921D-420B28980386}" presName="Triangle" presStyleLbl="alignNode1" presStyleIdx="1" presStyleCnt="9"/>
      <dgm:spPr>
        <a:solidFill>
          <a:schemeClr val="bg1">
            <a:lumMod val="95000"/>
          </a:schemeClr>
        </a:solidFill>
        <a:ln>
          <a:noFill/>
        </a:ln>
      </dgm:spPr>
      <dgm:t>
        <a:bodyPr/>
        <a:lstStyle/>
        <a:p>
          <a:endParaRPr lang="en-US"/>
        </a:p>
      </dgm:t>
    </dgm:pt>
    <dgm:pt modelId="{52B3F3EF-B889-4F4F-8A97-9C79EA59B18F}" type="pres">
      <dgm:prSet presAssocID="{E20ADE6E-D8B8-4353-A057-E51F1D1476EB}" presName="sibTrans" presStyleCnt="0"/>
      <dgm:spPr/>
    </dgm:pt>
    <dgm:pt modelId="{6EC6961E-D9D9-41F4-A3E6-B0B178468130}" type="pres">
      <dgm:prSet presAssocID="{E20ADE6E-D8B8-4353-A057-E51F1D1476EB}" presName="space" presStyleCnt="0"/>
      <dgm:spPr/>
    </dgm:pt>
    <dgm:pt modelId="{CC52EA5A-6EC7-4C8E-9991-CB370A4046D9}" type="pres">
      <dgm:prSet presAssocID="{C85BAAD4-46C4-40CD-8CC3-D9FB405AB1B4}" presName="composite" presStyleCnt="0"/>
      <dgm:spPr/>
    </dgm:pt>
    <dgm:pt modelId="{C2DA03FC-7888-4DA5-8889-62E60DA0A4CE}" type="pres">
      <dgm:prSet presAssocID="{C85BAAD4-46C4-40CD-8CC3-D9FB405AB1B4}" presName="LShape" presStyleLbl="alignNode1" presStyleIdx="2" presStyleCnt="9"/>
      <dgm:spPr>
        <a:solidFill>
          <a:schemeClr val="bg1">
            <a:lumMod val="85000"/>
          </a:schemeClr>
        </a:solidFill>
        <a:ln>
          <a:noFill/>
        </a:ln>
        <a:effectLst>
          <a:outerShdw blurRad="76200" dir="18900000" sy="23000" kx="-1200000" algn="bl" rotWithShape="0">
            <a:prstClr val="black">
              <a:alpha val="20000"/>
            </a:prstClr>
          </a:outerShdw>
        </a:effectLst>
        <a:scene3d>
          <a:camera prst="orthographicFront"/>
          <a:lightRig rig="threePt" dir="t"/>
        </a:scene3d>
        <a:sp3d>
          <a:bevelT/>
        </a:sp3d>
      </dgm:spPr>
      <dgm:t>
        <a:bodyPr/>
        <a:lstStyle/>
        <a:p>
          <a:endParaRPr lang="en-US"/>
        </a:p>
      </dgm:t>
    </dgm:pt>
    <dgm:pt modelId="{9162BA77-C86F-4CC6-8982-2A8ABA403C19}" type="pres">
      <dgm:prSet presAssocID="{C85BAAD4-46C4-40CD-8CC3-D9FB405AB1B4}" presName="ParentText" presStyleLbl="revTx" presStyleIdx="1" presStyleCnt="5" custScaleX="119464" custScaleY="95186" custLinFactNeighborX="6853" custLinFactNeighborY="-4040">
        <dgm:presLayoutVars>
          <dgm:chMax val="0"/>
          <dgm:chPref val="0"/>
          <dgm:bulletEnabled val="1"/>
        </dgm:presLayoutVars>
      </dgm:prSet>
      <dgm:spPr/>
      <dgm:t>
        <a:bodyPr/>
        <a:lstStyle/>
        <a:p>
          <a:endParaRPr lang="en-US"/>
        </a:p>
      </dgm:t>
    </dgm:pt>
    <dgm:pt modelId="{A6EC767C-521B-467E-9D39-7D4018C80E01}" type="pres">
      <dgm:prSet presAssocID="{C85BAAD4-46C4-40CD-8CC3-D9FB405AB1B4}" presName="Triangle" presStyleLbl="alignNode1" presStyleIdx="3" presStyleCnt="9"/>
      <dgm:spPr>
        <a:solidFill>
          <a:schemeClr val="bg1">
            <a:lumMod val="85000"/>
          </a:schemeClr>
        </a:solidFill>
        <a:ln>
          <a:noFill/>
        </a:ln>
      </dgm:spPr>
      <dgm:t>
        <a:bodyPr/>
        <a:lstStyle/>
        <a:p>
          <a:endParaRPr lang="en-US"/>
        </a:p>
      </dgm:t>
    </dgm:pt>
    <dgm:pt modelId="{76C10F24-115B-4532-9B81-0F04696B085E}" type="pres">
      <dgm:prSet presAssocID="{A61E7916-0CE5-4F11-A418-99C41D0EAA18}" presName="sibTrans" presStyleCnt="0"/>
      <dgm:spPr/>
    </dgm:pt>
    <dgm:pt modelId="{4198BBBD-396F-47F7-B442-A1EA781D211E}" type="pres">
      <dgm:prSet presAssocID="{A61E7916-0CE5-4F11-A418-99C41D0EAA18}" presName="space" presStyleCnt="0"/>
      <dgm:spPr/>
    </dgm:pt>
    <dgm:pt modelId="{77D3B1AD-9355-4C83-8BD6-7EF559592D5F}" type="pres">
      <dgm:prSet presAssocID="{68C832FC-4E94-43AE-931D-D9A51B1DC8B5}" presName="composite" presStyleCnt="0"/>
      <dgm:spPr/>
    </dgm:pt>
    <dgm:pt modelId="{5D71E84F-0EFD-497B-B2A4-1BBFB4AE7AAA}" type="pres">
      <dgm:prSet presAssocID="{68C832FC-4E94-43AE-931D-D9A51B1DC8B5}" presName="LShape" presStyleLbl="alignNode1" presStyleIdx="4" presStyleCnt="9" custLinFactNeighborX="-6566"/>
      <dgm:spPr>
        <a:solidFill>
          <a:schemeClr val="bg1">
            <a:lumMod val="75000"/>
          </a:schemeClr>
        </a:solidFill>
        <a:ln>
          <a:noFill/>
        </a:ln>
        <a:effectLst>
          <a:outerShdw blurRad="76200" dir="18900000" sy="23000" kx="-1200000" algn="bl" rotWithShape="0">
            <a:prstClr val="black">
              <a:alpha val="20000"/>
            </a:prstClr>
          </a:outerShdw>
        </a:effectLst>
        <a:scene3d>
          <a:camera prst="orthographicFront"/>
          <a:lightRig rig="threePt" dir="t"/>
        </a:scene3d>
        <a:sp3d>
          <a:bevelT/>
        </a:sp3d>
      </dgm:spPr>
      <dgm:t>
        <a:bodyPr/>
        <a:lstStyle/>
        <a:p>
          <a:endParaRPr lang="en-US"/>
        </a:p>
      </dgm:t>
    </dgm:pt>
    <dgm:pt modelId="{AFE874E3-AA1F-4E1B-9FF2-E982E1179E36}" type="pres">
      <dgm:prSet presAssocID="{68C832FC-4E94-43AE-931D-D9A51B1DC8B5}" presName="ParentText" presStyleLbl="revTx" presStyleIdx="2" presStyleCnt="5" custScaleX="153943" custLinFactNeighborX="12016">
        <dgm:presLayoutVars>
          <dgm:chMax val="0"/>
          <dgm:chPref val="0"/>
          <dgm:bulletEnabled val="1"/>
        </dgm:presLayoutVars>
      </dgm:prSet>
      <dgm:spPr/>
      <dgm:t>
        <a:bodyPr/>
        <a:lstStyle/>
        <a:p>
          <a:endParaRPr lang="en-US"/>
        </a:p>
      </dgm:t>
    </dgm:pt>
    <dgm:pt modelId="{2BED66FE-9726-47BA-975E-8D1E54B96DC0}" type="pres">
      <dgm:prSet presAssocID="{68C832FC-4E94-43AE-931D-D9A51B1DC8B5}" presName="Triangle" presStyleLbl="alignNode1" presStyleIdx="5" presStyleCnt="9" custLinFactNeighborX="-55080"/>
      <dgm:spPr>
        <a:solidFill>
          <a:schemeClr val="bg1">
            <a:lumMod val="75000"/>
          </a:schemeClr>
        </a:solidFill>
        <a:ln>
          <a:noFill/>
        </a:ln>
      </dgm:spPr>
      <dgm:t>
        <a:bodyPr/>
        <a:lstStyle/>
        <a:p>
          <a:endParaRPr lang="en-US"/>
        </a:p>
      </dgm:t>
    </dgm:pt>
    <dgm:pt modelId="{619EABFE-F59E-4652-A9AB-80BA423C5B3E}" type="pres">
      <dgm:prSet presAssocID="{0119E350-BDC4-430F-B133-1184F00A2793}" presName="sibTrans" presStyleCnt="0"/>
      <dgm:spPr/>
    </dgm:pt>
    <dgm:pt modelId="{15505E04-8C67-46DC-BE2F-9DAF298C5225}" type="pres">
      <dgm:prSet presAssocID="{0119E350-BDC4-430F-B133-1184F00A2793}" presName="space" presStyleCnt="0"/>
      <dgm:spPr/>
    </dgm:pt>
    <dgm:pt modelId="{DAA09221-D30D-4758-B866-1D9EBFA635EA}" type="pres">
      <dgm:prSet presAssocID="{60C8C2D5-7097-4A9D-BAA6-5583CDFE65C8}" presName="composite" presStyleCnt="0"/>
      <dgm:spPr/>
    </dgm:pt>
    <dgm:pt modelId="{0E1FCEB8-B1B8-4D1C-B6F4-FFD4042BC87B}" type="pres">
      <dgm:prSet presAssocID="{60C8C2D5-7097-4A9D-BAA6-5583CDFE65C8}" presName="LShape" presStyleLbl="alignNode1" presStyleIdx="6" presStyleCnt="9" custLinFactNeighborX="-18736" custLinFactNeighborY="7800"/>
      <dgm:spPr>
        <a:solidFill>
          <a:schemeClr val="bg1">
            <a:lumMod val="65000"/>
          </a:schemeClr>
        </a:solidFill>
        <a:ln>
          <a:noFill/>
        </a:ln>
        <a:effectLst>
          <a:outerShdw blurRad="76200" dir="18900000" sy="23000" kx="-1200000" algn="bl" rotWithShape="0">
            <a:prstClr val="black">
              <a:alpha val="20000"/>
            </a:prstClr>
          </a:outerShdw>
        </a:effectLst>
        <a:scene3d>
          <a:camera prst="orthographicFront"/>
          <a:lightRig rig="threePt" dir="t"/>
        </a:scene3d>
        <a:sp3d>
          <a:bevelT/>
        </a:sp3d>
      </dgm:spPr>
      <dgm:t>
        <a:bodyPr/>
        <a:lstStyle/>
        <a:p>
          <a:endParaRPr lang="en-US"/>
        </a:p>
      </dgm:t>
    </dgm:pt>
    <dgm:pt modelId="{7E330B1C-B45F-4DE6-8F76-4E371403B774}" type="pres">
      <dgm:prSet presAssocID="{60C8C2D5-7097-4A9D-BAA6-5583CDFE65C8}" presName="ParentText" presStyleLbl="revTx" presStyleIdx="3" presStyleCnt="5" custScaleX="178803" custLinFactNeighborX="-6397" custLinFactNeighborY="4898">
        <dgm:presLayoutVars>
          <dgm:chMax val="0"/>
          <dgm:chPref val="0"/>
          <dgm:bulletEnabled val="1"/>
        </dgm:presLayoutVars>
      </dgm:prSet>
      <dgm:spPr/>
      <dgm:t>
        <a:bodyPr/>
        <a:lstStyle/>
        <a:p>
          <a:endParaRPr lang="en-US"/>
        </a:p>
      </dgm:t>
    </dgm:pt>
    <dgm:pt modelId="{01130671-C3A8-46E4-B2A7-2C9198B83A9D}" type="pres">
      <dgm:prSet presAssocID="{60C8C2D5-7097-4A9D-BAA6-5583CDFE65C8}" presName="Triangle" presStyleLbl="alignNode1" presStyleIdx="7" presStyleCnt="9" custLinFactY="487653" custLinFactNeighborX="78201" custLinFactNeighborY="500000"/>
      <dgm:spPr>
        <a:solidFill>
          <a:schemeClr val="bg1">
            <a:lumMod val="65000"/>
          </a:schemeClr>
        </a:solidFill>
        <a:ln>
          <a:noFill/>
        </a:ln>
      </dgm:spPr>
      <dgm:t>
        <a:bodyPr/>
        <a:lstStyle/>
        <a:p>
          <a:endParaRPr lang="en-US"/>
        </a:p>
      </dgm:t>
    </dgm:pt>
    <dgm:pt modelId="{9E365A23-CCA8-4DE6-B0DA-845558DA445B}" type="pres">
      <dgm:prSet presAssocID="{7C47B00D-FF83-4B46-80E0-162C6CDB0156}" presName="sibTrans" presStyleCnt="0"/>
      <dgm:spPr/>
    </dgm:pt>
    <dgm:pt modelId="{831CDDB2-0C53-43A9-8588-88BAEF5C5202}" type="pres">
      <dgm:prSet presAssocID="{7C47B00D-FF83-4B46-80E0-162C6CDB0156}" presName="space" presStyleCnt="0"/>
      <dgm:spPr/>
    </dgm:pt>
    <dgm:pt modelId="{8EBD2DFD-7688-48CB-920C-79732CC2254A}" type="pres">
      <dgm:prSet presAssocID="{676ABCF2-8ADA-4500-A135-BE403DA5BAD5}" presName="composite" presStyleCnt="0"/>
      <dgm:spPr/>
    </dgm:pt>
    <dgm:pt modelId="{511DBD1C-DF3A-420B-BC73-2938C71AAB44}" type="pres">
      <dgm:prSet presAssocID="{676ABCF2-8ADA-4500-A135-BE403DA5BAD5}" presName="LShape" presStyleLbl="alignNode1" presStyleIdx="8" presStyleCnt="9" custScaleY="103186" custLinFactY="100000" custLinFactNeighborX="-62957" custLinFactNeighborY="106753"/>
      <dgm:spPr>
        <a:solidFill>
          <a:schemeClr val="bg1"/>
        </a:solidFill>
        <a:ln>
          <a:noFill/>
        </a:ln>
        <a:effectLst>
          <a:outerShdw blurRad="76200" dir="18900000" sy="23000" kx="-1200000" algn="bl" rotWithShape="0">
            <a:prstClr val="black">
              <a:alpha val="20000"/>
            </a:prstClr>
          </a:outerShdw>
        </a:effectLst>
        <a:scene3d>
          <a:camera prst="orthographicFront"/>
          <a:lightRig rig="threePt" dir="t"/>
        </a:scene3d>
        <a:sp3d>
          <a:bevelT/>
        </a:sp3d>
      </dgm:spPr>
      <dgm:t>
        <a:bodyPr/>
        <a:lstStyle/>
        <a:p>
          <a:endParaRPr lang="en-US"/>
        </a:p>
      </dgm:t>
    </dgm:pt>
    <dgm:pt modelId="{B01CE1CE-5220-4BA8-9209-8E5DAA8DB297}" type="pres">
      <dgm:prSet presAssocID="{676ABCF2-8ADA-4500-A135-BE403DA5BAD5}" presName="ParentText" presStyleLbl="revTx" presStyleIdx="4" presStyleCnt="5" custScaleX="119769" custLinFactNeighborX="5471" custLinFactNeighborY="2388">
        <dgm:presLayoutVars>
          <dgm:chMax val="0"/>
          <dgm:chPref val="0"/>
          <dgm:bulletEnabled val="1"/>
        </dgm:presLayoutVars>
      </dgm:prSet>
      <dgm:spPr/>
      <dgm:t>
        <a:bodyPr/>
        <a:lstStyle/>
        <a:p>
          <a:endParaRPr lang="en-US"/>
        </a:p>
      </dgm:t>
    </dgm:pt>
  </dgm:ptLst>
  <dgm:cxnLst>
    <dgm:cxn modelId="{EB82FE28-7840-43A2-B998-A20837102C21}" srcId="{FFECC126-E742-44DD-A334-DC0DE80E639A}" destId="{676ABCF2-8ADA-4500-A135-BE403DA5BAD5}" srcOrd="4" destOrd="0" parTransId="{45039326-9FA3-4348-A48E-89BF9E0963D0}" sibTransId="{013C51D0-27A8-4841-815D-C9543D2E776B}"/>
    <dgm:cxn modelId="{C1CE00B6-B5D5-46D3-8FB6-514B8BF51F46}" srcId="{FFECC126-E742-44DD-A334-DC0DE80E639A}" destId="{68C832FC-4E94-43AE-931D-D9A51B1DC8B5}" srcOrd="2" destOrd="0" parTransId="{0BDF0463-E3CC-473D-A3D0-2FEA14B60B19}" sibTransId="{0119E350-BDC4-430F-B133-1184F00A2793}"/>
    <dgm:cxn modelId="{51D63BD8-41E1-4F3B-BDC7-91C22A566A80}" srcId="{FFECC126-E742-44DD-A334-DC0DE80E639A}" destId="{60C8C2D5-7097-4A9D-BAA6-5583CDFE65C8}" srcOrd="3" destOrd="0" parTransId="{54727249-253D-42E3-8468-B351F5404C78}" sibTransId="{7C47B00D-FF83-4B46-80E0-162C6CDB0156}"/>
    <dgm:cxn modelId="{AFE6A722-6E77-408C-92F5-B516164B2F8A}" type="presOf" srcId="{60C8C2D5-7097-4A9D-BAA6-5583CDFE65C8}" destId="{7E330B1C-B45F-4DE6-8F76-4E371403B774}" srcOrd="0" destOrd="0" presId="urn:microsoft.com/office/officeart/2009/3/layout/StepUpProcess"/>
    <dgm:cxn modelId="{18D0DD17-D611-4B3F-91F3-E004796E2CD8}" srcId="{FFECC126-E742-44DD-A334-DC0DE80E639A}" destId="{867C18C7-3687-4A43-921D-420B28980386}" srcOrd="0" destOrd="0" parTransId="{83465050-7506-42D1-8CC7-B5F3BA04F6AC}" sibTransId="{E20ADE6E-D8B8-4353-A057-E51F1D1476EB}"/>
    <dgm:cxn modelId="{81D06679-4FF6-4D8D-9992-EC78F3B88EFF}" type="presOf" srcId="{FFECC126-E742-44DD-A334-DC0DE80E639A}" destId="{52699470-112E-410E-BE65-B2DC0966F22F}" srcOrd="0" destOrd="0" presId="urn:microsoft.com/office/officeart/2009/3/layout/StepUpProcess"/>
    <dgm:cxn modelId="{CA1BE4B7-E5E8-4676-8BB7-5E1057CFF611}" type="presOf" srcId="{68C832FC-4E94-43AE-931D-D9A51B1DC8B5}" destId="{AFE874E3-AA1F-4E1B-9FF2-E982E1179E36}" srcOrd="0" destOrd="0" presId="urn:microsoft.com/office/officeart/2009/3/layout/StepUpProcess"/>
    <dgm:cxn modelId="{45E99FF1-D289-47EF-A6DD-ED62ECF479A4}" type="presOf" srcId="{C85BAAD4-46C4-40CD-8CC3-D9FB405AB1B4}" destId="{9162BA77-C86F-4CC6-8982-2A8ABA403C19}" srcOrd="0" destOrd="0" presId="urn:microsoft.com/office/officeart/2009/3/layout/StepUpProcess"/>
    <dgm:cxn modelId="{B8784D79-691B-4997-8A87-7EBCA9099961}" type="presOf" srcId="{676ABCF2-8ADA-4500-A135-BE403DA5BAD5}" destId="{B01CE1CE-5220-4BA8-9209-8E5DAA8DB297}" srcOrd="0" destOrd="0" presId="urn:microsoft.com/office/officeart/2009/3/layout/StepUpProcess"/>
    <dgm:cxn modelId="{4E65E37B-64D3-4DE5-A2F2-E6286AC3EB8C}" type="presOf" srcId="{867C18C7-3687-4A43-921D-420B28980386}" destId="{3F69B3DB-DD43-446A-A1D7-C3C49F11B4A1}" srcOrd="0" destOrd="0" presId="urn:microsoft.com/office/officeart/2009/3/layout/StepUpProcess"/>
    <dgm:cxn modelId="{B9CB780D-CD6F-4C65-AEA7-3FEC93CA66BA}" srcId="{FFECC126-E742-44DD-A334-DC0DE80E639A}" destId="{C85BAAD4-46C4-40CD-8CC3-D9FB405AB1B4}" srcOrd="1" destOrd="0" parTransId="{03CE5C68-3E1B-4883-92E0-B792FEAB5AC6}" sibTransId="{A61E7916-0CE5-4F11-A418-99C41D0EAA18}"/>
    <dgm:cxn modelId="{29A1F9B2-9D82-4207-937F-C620AD598D4F}" type="presParOf" srcId="{52699470-112E-410E-BE65-B2DC0966F22F}" destId="{C5E39F58-3D65-4719-82DF-5CCDF028950C}" srcOrd="0" destOrd="0" presId="urn:microsoft.com/office/officeart/2009/3/layout/StepUpProcess"/>
    <dgm:cxn modelId="{6E6EE717-2F00-4C9B-ACA0-E8D3A8760226}" type="presParOf" srcId="{C5E39F58-3D65-4719-82DF-5CCDF028950C}" destId="{F1197355-80BA-40C2-9C5B-448DC4DB2202}" srcOrd="0" destOrd="0" presId="urn:microsoft.com/office/officeart/2009/3/layout/StepUpProcess"/>
    <dgm:cxn modelId="{B8958C37-F28B-4783-B902-4FFC7A39EBFE}" type="presParOf" srcId="{C5E39F58-3D65-4719-82DF-5CCDF028950C}" destId="{3F69B3DB-DD43-446A-A1D7-C3C49F11B4A1}" srcOrd="1" destOrd="0" presId="urn:microsoft.com/office/officeart/2009/3/layout/StepUpProcess"/>
    <dgm:cxn modelId="{5BD94EBB-08FC-4A87-B747-022A1AE23525}" type="presParOf" srcId="{C5E39F58-3D65-4719-82DF-5CCDF028950C}" destId="{A6677340-0CC1-4A5F-B452-37753273DC38}" srcOrd="2" destOrd="0" presId="urn:microsoft.com/office/officeart/2009/3/layout/StepUpProcess"/>
    <dgm:cxn modelId="{49446373-FAAC-453B-A383-2108C78DBB0C}" type="presParOf" srcId="{52699470-112E-410E-BE65-B2DC0966F22F}" destId="{52B3F3EF-B889-4F4F-8A97-9C79EA59B18F}" srcOrd="1" destOrd="0" presId="urn:microsoft.com/office/officeart/2009/3/layout/StepUpProcess"/>
    <dgm:cxn modelId="{DB56C821-86E6-47B0-8C05-ECC8686BB28D}" type="presParOf" srcId="{52B3F3EF-B889-4F4F-8A97-9C79EA59B18F}" destId="{6EC6961E-D9D9-41F4-A3E6-B0B178468130}" srcOrd="0" destOrd="0" presId="urn:microsoft.com/office/officeart/2009/3/layout/StepUpProcess"/>
    <dgm:cxn modelId="{D9A6D2DA-D45B-4605-9D39-29C577A161E3}" type="presParOf" srcId="{52699470-112E-410E-BE65-B2DC0966F22F}" destId="{CC52EA5A-6EC7-4C8E-9991-CB370A4046D9}" srcOrd="2" destOrd="0" presId="urn:microsoft.com/office/officeart/2009/3/layout/StepUpProcess"/>
    <dgm:cxn modelId="{D04BFF45-C444-48BE-A311-151A7CABFB7A}" type="presParOf" srcId="{CC52EA5A-6EC7-4C8E-9991-CB370A4046D9}" destId="{C2DA03FC-7888-4DA5-8889-62E60DA0A4CE}" srcOrd="0" destOrd="0" presId="urn:microsoft.com/office/officeart/2009/3/layout/StepUpProcess"/>
    <dgm:cxn modelId="{BF7E57B2-8FA6-4B80-96CD-35A5F823E83D}" type="presParOf" srcId="{CC52EA5A-6EC7-4C8E-9991-CB370A4046D9}" destId="{9162BA77-C86F-4CC6-8982-2A8ABA403C19}" srcOrd="1" destOrd="0" presId="urn:microsoft.com/office/officeart/2009/3/layout/StepUpProcess"/>
    <dgm:cxn modelId="{44182F50-C67E-4AF3-852A-E3D0AEDC2739}" type="presParOf" srcId="{CC52EA5A-6EC7-4C8E-9991-CB370A4046D9}" destId="{A6EC767C-521B-467E-9D39-7D4018C80E01}" srcOrd="2" destOrd="0" presId="urn:microsoft.com/office/officeart/2009/3/layout/StepUpProcess"/>
    <dgm:cxn modelId="{08C6D962-2E51-4601-A81C-777CBEEA392F}" type="presParOf" srcId="{52699470-112E-410E-BE65-B2DC0966F22F}" destId="{76C10F24-115B-4532-9B81-0F04696B085E}" srcOrd="3" destOrd="0" presId="urn:microsoft.com/office/officeart/2009/3/layout/StepUpProcess"/>
    <dgm:cxn modelId="{CCCD9A9F-56B0-439C-A455-BA22754CB505}" type="presParOf" srcId="{76C10F24-115B-4532-9B81-0F04696B085E}" destId="{4198BBBD-396F-47F7-B442-A1EA781D211E}" srcOrd="0" destOrd="0" presId="urn:microsoft.com/office/officeart/2009/3/layout/StepUpProcess"/>
    <dgm:cxn modelId="{FE3E0978-F07D-41A0-A48E-472A8E0424E8}" type="presParOf" srcId="{52699470-112E-410E-BE65-B2DC0966F22F}" destId="{77D3B1AD-9355-4C83-8BD6-7EF559592D5F}" srcOrd="4" destOrd="0" presId="urn:microsoft.com/office/officeart/2009/3/layout/StepUpProcess"/>
    <dgm:cxn modelId="{2DF36D49-FBE5-4B4C-B5C9-E5E82E460129}" type="presParOf" srcId="{77D3B1AD-9355-4C83-8BD6-7EF559592D5F}" destId="{5D71E84F-0EFD-497B-B2A4-1BBFB4AE7AAA}" srcOrd="0" destOrd="0" presId="urn:microsoft.com/office/officeart/2009/3/layout/StepUpProcess"/>
    <dgm:cxn modelId="{6F7F120F-26D1-41DC-B529-5495C20AAC22}" type="presParOf" srcId="{77D3B1AD-9355-4C83-8BD6-7EF559592D5F}" destId="{AFE874E3-AA1F-4E1B-9FF2-E982E1179E36}" srcOrd="1" destOrd="0" presId="urn:microsoft.com/office/officeart/2009/3/layout/StepUpProcess"/>
    <dgm:cxn modelId="{FC3D346D-CF55-4490-994A-28ADC2AD2293}" type="presParOf" srcId="{77D3B1AD-9355-4C83-8BD6-7EF559592D5F}" destId="{2BED66FE-9726-47BA-975E-8D1E54B96DC0}" srcOrd="2" destOrd="0" presId="urn:microsoft.com/office/officeart/2009/3/layout/StepUpProcess"/>
    <dgm:cxn modelId="{7A25435C-B71E-4C02-A9E0-FB6D20C7BF53}" type="presParOf" srcId="{52699470-112E-410E-BE65-B2DC0966F22F}" destId="{619EABFE-F59E-4652-A9AB-80BA423C5B3E}" srcOrd="5" destOrd="0" presId="urn:microsoft.com/office/officeart/2009/3/layout/StepUpProcess"/>
    <dgm:cxn modelId="{7407259B-35D1-41E0-8472-388D160B4D3F}" type="presParOf" srcId="{619EABFE-F59E-4652-A9AB-80BA423C5B3E}" destId="{15505E04-8C67-46DC-BE2F-9DAF298C5225}" srcOrd="0" destOrd="0" presId="urn:microsoft.com/office/officeart/2009/3/layout/StepUpProcess"/>
    <dgm:cxn modelId="{F8FED8D1-C2E2-4796-82AC-FF2980DA4477}" type="presParOf" srcId="{52699470-112E-410E-BE65-B2DC0966F22F}" destId="{DAA09221-D30D-4758-B866-1D9EBFA635EA}" srcOrd="6" destOrd="0" presId="urn:microsoft.com/office/officeart/2009/3/layout/StepUpProcess"/>
    <dgm:cxn modelId="{2FCF4553-3433-48D1-BE45-6D037099EA63}" type="presParOf" srcId="{DAA09221-D30D-4758-B866-1D9EBFA635EA}" destId="{0E1FCEB8-B1B8-4D1C-B6F4-FFD4042BC87B}" srcOrd="0" destOrd="0" presId="urn:microsoft.com/office/officeart/2009/3/layout/StepUpProcess"/>
    <dgm:cxn modelId="{78876448-CD52-4D6B-975F-ECBFCA027928}" type="presParOf" srcId="{DAA09221-D30D-4758-B866-1D9EBFA635EA}" destId="{7E330B1C-B45F-4DE6-8F76-4E371403B774}" srcOrd="1" destOrd="0" presId="urn:microsoft.com/office/officeart/2009/3/layout/StepUpProcess"/>
    <dgm:cxn modelId="{D7520098-A240-47FF-A28B-F057FE607276}" type="presParOf" srcId="{DAA09221-D30D-4758-B866-1D9EBFA635EA}" destId="{01130671-C3A8-46E4-B2A7-2C9198B83A9D}" srcOrd="2" destOrd="0" presId="urn:microsoft.com/office/officeart/2009/3/layout/StepUpProcess"/>
    <dgm:cxn modelId="{50DC9D57-BDD4-49E5-A950-9FAFB47172C0}" type="presParOf" srcId="{52699470-112E-410E-BE65-B2DC0966F22F}" destId="{9E365A23-CCA8-4DE6-B0DA-845558DA445B}" srcOrd="7" destOrd="0" presId="urn:microsoft.com/office/officeart/2009/3/layout/StepUpProcess"/>
    <dgm:cxn modelId="{8ACB5C59-9674-4DDB-8200-EAB2BC5FA7F4}" type="presParOf" srcId="{9E365A23-CCA8-4DE6-B0DA-845558DA445B}" destId="{831CDDB2-0C53-43A9-8588-88BAEF5C5202}" srcOrd="0" destOrd="0" presId="urn:microsoft.com/office/officeart/2009/3/layout/StepUpProcess"/>
    <dgm:cxn modelId="{9683EB2A-CEC4-423B-889A-1658FBB11699}" type="presParOf" srcId="{52699470-112E-410E-BE65-B2DC0966F22F}" destId="{8EBD2DFD-7688-48CB-920C-79732CC2254A}" srcOrd="8" destOrd="0" presId="urn:microsoft.com/office/officeart/2009/3/layout/StepUpProcess"/>
    <dgm:cxn modelId="{D1EEA64B-E2A9-46C0-A2F0-E88667779661}" type="presParOf" srcId="{8EBD2DFD-7688-48CB-920C-79732CC2254A}" destId="{511DBD1C-DF3A-420B-BC73-2938C71AAB44}" srcOrd="0" destOrd="0" presId="urn:microsoft.com/office/officeart/2009/3/layout/StepUpProcess"/>
    <dgm:cxn modelId="{C0AAD440-E8EB-4037-A44A-0ABC4319EA2F}" type="presParOf" srcId="{8EBD2DFD-7688-48CB-920C-79732CC2254A}" destId="{B01CE1CE-5220-4BA8-9209-8E5DAA8DB297}" srcOrd="1" destOrd="0" presId="urn:microsoft.com/office/officeart/2009/3/layout/StepUpProcess"/>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1197355-80BA-40C2-9C5B-448DC4DB2202}">
      <dsp:nvSpPr>
        <dsp:cNvPr id="0" name=""/>
        <dsp:cNvSpPr/>
      </dsp:nvSpPr>
      <dsp:spPr>
        <a:xfrm rot="5400000">
          <a:off x="359255" y="3279769"/>
          <a:ext cx="874127" cy="1454528"/>
        </a:xfrm>
        <a:prstGeom prst="corner">
          <a:avLst>
            <a:gd name="adj1" fmla="val 16120"/>
            <a:gd name="adj2" fmla="val 16110"/>
          </a:avLst>
        </a:prstGeom>
        <a:solidFill>
          <a:schemeClr val="bg1">
            <a:lumMod val="95000"/>
          </a:schemeClr>
        </a:solidFill>
        <a:ln w="9525" cap="flat" cmpd="sng" algn="ctr">
          <a:noFill/>
          <a:prstDash val="solid"/>
        </a:ln>
        <a:effectLst>
          <a:outerShdw blurRad="76200" dir="18900000" sy="23000" kx="-1200000" algn="bl" rotWithShape="0">
            <a:prstClr val="black">
              <a:alpha val="20000"/>
            </a:prstClr>
          </a:outerShdw>
        </a:effectLst>
        <a:scene3d>
          <a:camera prst="orthographicFront"/>
          <a:lightRig rig="threePt" dir="t"/>
        </a:scene3d>
        <a:sp3d>
          <a:bevelT/>
        </a:sp3d>
      </dsp:spPr>
      <dsp:style>
        <a:lnRef idx="1">
          <a:scrgbClr r="0" g="0" b="0"/>
        </a:lnRef>
        <a:fillRef idx="2">
          <a:scrgbClr r="0" g="0" b="0"/>
        </a:fillRef>
        <a:effectRef idx="1">
          <a:scrgbClr r="0" g="0" b="0"/>
        </a:effectRef>
        <a:fontRef idx="minor">
          <a:schemeClr val="dk1"/>
        </a:fontRef>
      </dsp:style>
    </dsp:sp>
    <dsp:sp modelId="{3F69B3DB-DD43-446A-A1D7-C3C49F11B4A1}">
      <dsp:nvSpPr>
        <dsp:cNvPr id="0" name=""/>
        <dsp:cNvSpPr/>
      </dsp:nvSpPr>
      <dsp:spPr>
        <a:xfrm>
          <a:off x="132155" y="3720840"/>
          <a:ext cx="1738816" cy="11510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lvl="0" algn="ctr" defTabSz="844550">
            <a:lnSpc>
              <a:spcPct val="100000"/>
            </a:lnSpc>
            <a:spcBef>
              <a:spcPct val="0"/>
            </a:spcBef>
            <a:spcAft>
              <a:spcPts val="0"/>
            </a:spcAft>
          </a:pPr>
          <a:r>
            <a:rPr lang="en-US" sz="1900" b="1" i="0" kern="1200" dirty="0" smtClean="0">
              <a:latin typeface="+mn-lt"/>
            </a:rPr>
            <a:t>Primary Care </a:t>
          </a:r>
          <a:endParaRPr lang="en-US" sz="1900" b="1" i="0" kern="1200" dirty="0">
            <a:solidFill>
              <a:schemeClr val="tx1"/>
            </a:solidFill>
          </a:endParaRPr>
        </a:p>
      </dsp:txBody>
      <dsp:txXfrm>
        <a:off x="132155" y="3720840"/>
        <a:ext cx="1738816" cy="1151059"/>
      </dsp:txXfrm>
    </dsp:sp>
    <dsp:sp modelId="{A6677340-0CC1-4A5F-B452-37753273DC38}">
      <dsp:nvSpPr>
        <dsp:cNvPr id="0" name=""/>
        <dsp:cNvSpPr/>
      </dsp:nvSpPr>
      <dsp:spPr>
        <a:xfrm>
          <a:off x="1278733" y="3172685"/>
          <a:ext cx="247765" cy="247765"/>
        </a:xfrm>
        <a:prstGeom prst="triangle">
          <a:avLst>
            <a:gd name="adj" fmla="val 100000"/>
          </a:avLst>
        </a:prstGeom>
        <a:solidFill>
          <a:schemeClr val="bg1">
            <a:lumMod val="95000"/>
          </a:schemeClr>
        </a:solidFill>
        <a:ln w="9525" cap="flat" cmpd="sng" algn="ctr">
          <a:noFill/>
          <a:prstDash val="solid"/>
        </a:ln>
        <a:effectLst/>
      </dsp:spPr>
      <dsp:style>
        <a:lnRef idx="1">
          <a:scrgbClr r="0" g="0" b="0"/>
        </a:lnRef>
        <a:fillRef idx="2">
          <a:scrgbClr r="0" g="0" b="0"/>
        </a:fillRef>
        <a:effectRef idx="1">
          <a:scrgbClr r="0" g="0" b="0"/>
        </a:effectRef>
        <a:fontRef idx="minor">
          <a:schemeClr val="dk1"/>
        </a:fontRef>
      </dsp:style>
    </dsp:sp>
    <dsp:sp modelId="{C2DA03FC-7888-4DA5-8889-62E60DA0A4CE}">
      <dsp:nvSpPr>
        <dsp:cNvPr id="0" name=""/>
        <dsp:cNvSpPr/>
      </dsp:nvSpPr>
      <dsp:spPr>
        <a:xfrm rot="5400000">
          <a:off x="2179645" y="2909682"/>
          <a:ext cx="874127" cy="1454528"/>
        </a:xfrm>
        <a:prstGeom prst="corner">
          <a:avLst>
            <a:gd name="adj1" fmla="val 16120"/>
            <a:gd name="adj2" fmla="val 16110"/>
          </a:avLst>
        </a:prstGeom>
        <a:solidFill>
          <a:schemeClr val="bg1">
            <a:lumMod val="85000"/>
          </a:schemeClr>
        </a:solidFill>
        <a:ln w="9525" cap="flat" cmpd="sng" algn="ctr">
          <a:noFill/>
          <a:prstDash val="solid"/>
        </a:ln>
        <a:effectLst>
          <a:outerShdw blurRad="76200" dir="18900000" sy="23000" kx="-1200000" algn="bl" rotWithShape="0">
            <a:prstClr val="black">
              <a:alpha val="20000"/>
            </a:prstClr>
          </a:outerShdw>
        </a:effectLst>
        <a:scene3d>
          <a:camera prst="orthographicFront"/>
          <a:lightRig rig="threePt" dir="t"/>
        </a:scene3d>
        <a:sp3d>
          <a:bevelT/>
        </a:sp3d>
      </dsp:spPr>
      <dsp:style>
        <a:lnRef idx="1">
          <a:scrgbClr r="0" g="0" b="0"/>
        </a:lnRef>
        <a:fillRef idx="2">
          <a:scrgbClr r="0" g="0" b="0"/>
        </a:fillRef>
        <a:effectRef idx="1">
          <a:scrgbClr r="0" g="0" b="0"/>
        </a:effectRef>
        <a:fontRef idx="minor">
          <a:schemeClr val="dk1"/>
        </a:fontRef>
      </dsp:style>
    </dsp:sp>
    <dsp:sp modelId="{9162BA77-C86F-4CC6-8982-2A8ABA403C19}">
      <dsp:nvSpPr>
        <dsp:cNvPr id="0" name=""/>
        <dsp:cNvSpPr/>
      </dsp:nvSpPr>
      <dsp:spPr>
        <a:xfrm>
          <a:off x="1995926" y="3325476"/>
          <a:ext cx="1568749" cy="10956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lvl="0" algn="ctr" defTabSz="844550">
            <a:lnSpc>
              <a:spcPct val="100000"/>
            </a:lnSpc>
            <a:spcBef>
              <a:spcPct val="0"/>
            </a:spcBef>
            <a:spcAft>
              <a:spcPts val="0"/>
            </a:spcAft>
          </a:pPr>
          <a:r>
            <a:rPr lang="en-US" sz="1900" b="1" i="0" kern="1200" dirty="0" smtClean="0">
              <a:solidFill>
                <a:schemeClr val="tx1"/>
              </a:solidFill>
            </a:rPr>
            <a:t>Hospital Care</a:t>
          </a:r>
          <a:endParaRPr lang="en-US" sz="1900" b="1" i="0" kern="1200" dirty="0">
            <a:solidFill>
              <a:schemeClr val="tx1"/>
            </a:solidFill>
          </a:endParaRPr>
        </a:p>
      </dsp:txBody>
      <dsp:txXfrm>
        <a:off x="1995926" y="3325476"/>
        <a:ext cx="1568749" cy="1095647"/>
      </dsp:txXfrm>
    </dsp:sp>
    <dsp:sp modelId="{A6EC767C-521B-467E-9D39-7D4018C80E01}">
      <dsp:nvSpPr>
        <dsp:cNvPr id="0" name=""/>
        <dsp:cNvSpPr/>
      </dsp:nvSpPr>
      <dsp:spPr>
        <a:xfrm>
          <a:off x="3099123" y="2802598"/>
          <a:ext cx="247765" cy="247765"/>
        </a:xfrm>
        <a:prstGeom prst="triangle">
          <a:avLst>
            <a:gd name="adj" fmla="val 100000"/>
          </a:avLst>
        </a:prstGeom>
        <a:solidFill>
          <a:schemeClr val="bg1">
            <a:lumMod val="85000"/>
          </a:schemeClr>
        </a:solidFill>
        <a:ln w="9525" cap="flat" cmpd="sng" algn="ctr">
          <a:noFill/>
          <a:prstDash val="solid"/>
        </a:ln>
        <a:effectLst/>
      </dsp:spPr>
      <dsp:style>
        <a:lnRef idx="1">
          <a:scrgbClr r="0" g="0" b="0"/>
        </a:lnRef>
        <a:fillRef idx="2">
          <a:scrgbClr r="0" g="0" b="0"/>
        </a:fillRef>
        <a:effectRef idx="1">
          <a:scrgbClr r="0" g="0" b="0"/>
        </a:effectRef>
        <a:fontRef idx="minor">
          <a:schemeClr val="dk1"/>
        </a:fontRef>
      </dsp:style>
    </dsp:sp>
    <dsp:sp modelId="{5D71E84F-0EFD-497B-B2A4-1BBFB4AE7AAA}">
      <dsp:nvSpPr>
        <dsp:cNvPr id="0" name=""/>
        <dsp:cNvSpPr/>
      </dsp:nvSpPr>
      <dsp:spPr>
        <a:xfrm rot="5400000">
          <a:off x="4182965" y="2511890"/>
          <a:ext cx="874127" cy="1454528"/>
        </a:xfrm>
        <a:prstGeom prst="corner">
          <a:avLst>
            <a:gd name="adj1" fmla="val 16120"/>
            <a:gd name="adj2" fmla="val 16110"/>
          </a:avLst>
        </a:prstGeom>
        <a:solidFill>
          <a:schemeClr val="bg1">
            <a:lumMod val="75000"/>
          </a:schemeClr>
        </a:solidFill>
        <a:ln w="9525" cap="flat" cmpd="sng" algn="ctr">
          <a:noFill/>
          <a:prstDash val="solid"/>
        </a:ln>
        <a:effectLst>
          <a:outerShdw blurRad="76200" dir="18900000" sy="23000" kx="-1200000" algn="bl" rotWithShape="0">
            <a:prstClr val="black">
              <a:alpha val="20000"/>
            </a:prstClr>
          </a:outerShdw>
        </a:effectLst>
        <a:scene3d>
          <a:camera prst="orthographicFront"/>
          <a:lightRig rig="threePt" dir="t"/>
        </a:scene3d>
        <a:sp3d>
          <a:bevelT/>
        </a:sp3d>
      </dsp:spPr>
      <dsp:style>
        <a:lnRef idx="1">
          <a:scrgbClr r="0" g="0" b="0"/>
        </a:lnRef>
        <a:fillRef idx="2">
          <a:scrgbClr r="0" g="0" b="0"/>
        </a:fillRef>
        <a:effectRef idx="1">
          <a:scrgbClr r="0" g="0" b="0"/>
        </a:effectRef>
        <a:fontRef idx="minor">
          <a:schemeClr val="dk1"/>
        </a:fontRef>
      </dsp:style>
    </dsp:sp>
    <dsp:sp modelId="{AFE874E3-AA1F-4E1B-9FF2-E982E1179E36}">
      <dsp:nvSpPr>
        <dsp:cNvPr id="0" name=""/>
        <dsp:cNvSpPr/>
      </dsp:nvSpPr>
      <dsp:spPr>
        <a:xfrm>
          <a:off x="3936167" y="2946481"/>
          <a:ext cx="2021513" cy="11510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lvl="0" algn="ctr" defTabSz="844550">
            <a:lnSpc>
              <a:spcPct val="100000"/>
            </a:lnSpc>
            <a:spcBef>
              <a:spcPct val="0"/>
            </a:spcBef>
            <a:spcAft>
              <a:spcPts val="0"/>
            </a:spcAft>
          </a:pPr>
          <a:r>
            <a:rPr lang="en-US" sz="1900" b="1" i="0" kern="1200" dirty="0" smtClean="0"/>
            <a:t>Private Health Sector  </a:t>
          </a:r>
          <a:endParaRPr lang="en-US" sz="1900" b="1" i="0" kern="1200" dirty="0"/>
        </a:p>
      </dsp:txBody>
      <dsp:txXfrm>
        <a:off x="3936167" y="2946481"/>
        <a:ext cx="2021513" cy="1151059"/>
      </dsp:txXfrm>
    </dsp:sp>
    <dsp:sp modelId="{2BED66FE-9726-47BA-975E-8D1E54B96DC0}">
      <dsp:nvSpPr>
        <dsp:cNvPr id="0" name=""/>
        <dsp:cNvSpPr/>
      </dsp:nvSpPr>
      <dsp:spPr>
        <a:xfrm>
          <a:off x="5061478" y="2404806"/>
          <a:ext cx="247765" cy="247765"/>
        </a:xfrm>
        <a:prstGeom prst="triangle">
          <a:avLst>
            <a:gd name="adj" fmla="val 100000"/>
          </a:avLst>
        </a:prstGeom>
        <a:solidFill>
          <a:schemeClr val="bg1">
            <a:lumMod val="75000"/>
          </a:schemeClr>
        </a:solidFill>
        <a:ln w="9525" cap="flat" cmpd="sng" algn="ctr">
          <a:noFill/>
          <a:prstDash val="solid"/>
        </a:ln>
        <a:effectLst/>
      </dsp:spPr>
      <dsp:style>
        <a:lnRef idx="1">
          <a:scrgbClr r="0" g="0" b="0"/>
        </a:lnRef>
        <a:fillRef idx="2">
          <a:scrgbClr r="0" g="0" b="0"/>
        </a:fillRef>
        <a:effectRef idx="1">
          <a:scrgbClr r="0" g="0" b="0"/>
        </a:effectRef>
        <a:fontRef idx="minor">
          <a:schemeClr val="dk1"/>
        </a:fontRef>
      </dsp:style>
    </dsp:sp>
    <dsp:sp modelId="{0E1FCEB8-B1B8-4D1C-B6F4-FFD4042BC87B}">
      <dsp:nvSpPr>
        <dsp:cNvPr id="0" name=""/>
        <dsp:cNvSpPr/>
      </dsp:nvSpPr>
      <dsp:spPr>
        <a:xfrm rot="5400000">
          <a:off x="6058108" y="2182279"/>
          <a:ext cx="874127" cy="1454528"/>
        </a:xfrm>
        <a:prstGeom prst="corner">
          <a:avLst>
            <a:gd name="adj1" fmla="val 16120"/>
            <a:gd name="adj2" fmla="val 16110"/>
          </a:avLst>
        </a:prstGeom>
        <a:solidFill>
          <a:schemeClr val="bg1">
            <a:lumMod val="65000"/>
          </a:schemeClr>
        </a:solidFill>
        <a:ln w="9525" cap="flat" cmpd="sng" algn="ctr">
          <a:noFill/>
          <a:prstDash val="solid"/>
        </a:ln>
        <a:effectLst>
          <a:outerShdw blurRad="76200" dir="18900000" sy="23000" kx="-1200000" algn="bl" rotWithShape="0">
            <a:prstClr val="black">
              <a:alpha val="20000"/>
            </a:prstClr>
          </a:outerShdw>
        </a:effectLst>
        <a:scene3d>
          <a:camera prst="orthographicFront"/>
          <a:lightRig rig="threePt" dir="t"/>
        </a:scene3d>
        <a:sp3d>
          <a:bevelT/>
        </a:sp3d>
      </dsp:spPr>
      <dsp:style>
        <a:lnRef idx="1">
          <a:scrgbClr r="0" g="0" b="0"/>
        </a:lnRef>
        <a:fillRef idx="2">
          <a:scrgbClr r="0" g="0" b="0"/>
        </a:fillRef>
        <a:effectRef idx="1">
          <a:scrgbClr r="0" g="0" b="0"/>
        </a:effectRef>
        <a:fontRef idx="minor">
          <a:schemeClr val="dk1"/>
        </a:fontRef>
      </dsp:style>
    </dsp:sp>
    <dsp:sp modelId="{7E330B1C-B45F-4DE6-8F76-4E371403B774}">
      <dsp:nvSpPr>
        <dsp:cNvPr id="0" name=""/>
        <dsp:cNvSpPr/>
      </dsp:nvSpPr>
      <dsp:spPr>
        <a:xfrm>
          <a:off x="5583309" y="2605067"/>
          <a:ext cx="2347963" cy="11510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lvl="0" algn="ctr" defTabSz="844550">
            <a:lnSpc>
              <a:spcPct val="100000"/>
            </a:lnSpc>
            <a:spcBef>
              <a:spcPct val="0"/>
            </a:spcBef>
            <a:spcAft>
              <a:spcPts val="0"/>
            </a:spcAft>
          </a:pPr>
          <a:r>
            <a:rPr lang="en-US" sz="1900" b="1" i="0" kern="1200" dirty="0" smtClean="0"/>
            <a:t>Family Practice</a:t>
          </a:r>
          <a:endParaRPr lang="en-US" sz="1900" i="0" kern="1200" dirty="0" smtClean="0"/>
        </a:p>
      </dsp:txBody>
      <dsp:txXfrm>
        <a:off x="5583309" y="2605067"/>
        <a:ext cx="2347963" cy="1151059"/>
      </dsp:txXfrm>
    </dsp:sp>
    <dsp:sp modelId="{01130671-C3A8-46E4-B2A7-2C9198B83A9D}">
      <dsp:nvSpPr>
        <dsp:cNvPr id="0" name=""/>
        <dsp:cNvSpPr/>
      </dsp:nvSpPr>
      <dsp:spPr>
        <a:xfrm>
          <a:off x="7443862" y="4454076"/>
          <a:ext cx="247765" cy="247765"/>
        </a:xfrm>
        <a:prstGeom prst="triangle">
          <a:avLst>
            <a:gd name="adj" fmla="val 100000"/>
          </a:avLst>
        </a:prstGeom>
        <a:solidFill>
          <a:schemeClr val="bg1">
            <a:lumMod val="65000"/>
          </a:schemeClr>
        </a:solidFill>
        <a:ln w="9525" cap="flat" cmpd="sng" algn="ctr">
          <a:noFill/>
          <a:prstDash val="solid"/>
        </a:ln>
        <a:effectLst/>
      </dsp:spPr>
      <dsp:style>
        <a:lnRef idx="1">
          <a:scrgbClr r="0" g="0" b="0"/>
        </a:lnRef>
        <a:fillRef idx="2">
          <a:scrgbClr r="0" g="0" b="0"/>
        </a:fillRef>
        <a:effectRef idx="1">
          <a:scrgbClr r="0" g="0" b="0"/>
        </a:effectRef>
        <a:fontRef idx="minor">
          <a:schemeClr val="dk1"/>
        </a:fontRef>
      </dsp:style>
    </dsp:sp>
    <dsp:sp modelId="{511DBD1C-DF3A-420B-BC73-2938C71AAB44}">
      <dsp:nvSpPr>
        <dsp:cNvPr id="0" name=""/>
        <dsp:cNvSpPr/>
      </dsp:nvSpPr>
      <dsp:spPr>
        <a:xfrm rot="5400000">
          <a:off x="6916793" y="3523590"/>
          <a:ext cx="901977" cy="1454528"/>
        </a:xfrm>
        <a:prstGeom prst="corner">
          <a:avLst>
            <a:gd name="adj1" fmla="val 16120"/>
            <a:gd name="adj2" fmla="val 16110"/>
          </a:avLst>
        </a:prstGeom>
        <a:solidFill>
          <a:schemeClr val="bg1"/>
        </a:solidFill>
        <a:ln w="9525" cap="flat" cmpd="sng" algn="ctr">
          <a:noFill/>
          <a:prstDash val="solid"/>
        </a:ln>
        <a:effectLst>
          <a:outerShdw blurRad="76200" dir="18900000" sy="23000" kx="-1200000" algn="bl" rotWithShape="0">
            <a:prstClr val="black">
              <a:alpha val="20000"/>
            </a:prstClr>
          </a:outerShdw>
        </a:effectLst>
        <a:scene3d>
          <a:camera prst="orthographicFront"/>
          <a:lightRig rig="threePt" dir="t"/>
        </a:scene3d>
        <a:sp3d>
          <a:bevelT/>
        </a:sp3d>
      </dsp:spPr>
      <dsp:style>
        <a:lnRef idx="1">
          <a:scrgbClr r="0" g="0" b="0"/>
        </a:lnRef>
        <a:fillRef idx="2">
          <a:scrgbClr r="0" g="0" b="0"/>
        </a:fillRef>
        <a:effectRef idx="1">
          <a:scrgbClr r="0" g="0" b="0"/>
        </a:effectRef>
        <a:fontRef idx="minor">
          <a:schemeClr val="dk1"/>
        </a:fontRef>
      </dsp:style>
    </dsp:sp>
    <dsp:sp modelId="{B01CE1CE-5220-4BA8-9209-8E5DAA8DB297}">
      <dsp:nvSpPr>
        <dsp:cNvPr id="0" name=""/>
        <dsp:cNvSpPr/>
      </dsp:nvSpPr>
      <dsp:spPr>
        <a:xfrm>
          <a:off x="7571245" y="2178383"/>
          <a:ext cx="1572754" cy="11510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ctr" defTabSz="977900">
            <a:lnSpc>
              <a:spcPct val="100000"/>
            </a:lnSpc>
            <a:spcBef>
              <a:spcPct val="0"/>
            </a:spcBef>
            <a:spcAft>
              <a:spcPts val="0"/>
            </a:spcAft>
          </a:pPr>
          <a:endParaRPr lang="en-US" sz="2200" b="1" i="1" kern="1200" dirty="0" smtClean="0">
            <a:solidFill>
              <a:schemeClr val="tx1"/>
            </a:solidFill>
          </a:endParaRPr>
        </a:p>
      </dsp:txBody>
      <dsp:txXfrm>
        <a:off x="7571245" y="2178383"/>
        <a:ext cx="1572754" cy="1151059"/>
      </dsp:txXfrm>
    </dsp:sp>
  </dsp:spTree>
</dsp:drawing>
</file>

<file path=ppt/diagrams/layout1.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8BDA385-9780-D54C-8CF5-928BF399B1DD}" type="datetimeFigureOut">
              <a:rPr lang="en-US" smtClean="0"/>
              <a:t>11/12/2016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DEDB065-6285-A343-9B9A-002BEF2F5478}" type="slidenum">
              <a:rPr lang="en-US" smtClean="0"/>
              <a:t>‹#›</a:t>
            </a:fld>
            <a:endParaRPr lang="en-US"/>
          </a:p>
        </p:txBody>
      </p:sp>
    </p:spTree>
    <p:extLst>
      <p:ext uri="{BB962C8B-B14F-4D97-AF65-F5344CB8AC3E}">
        <p14:creationId xmlns:p14="http://schemas.microsoft.com/office/powerpoint/2010/main" val="8639335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BDA40E0-CE91-453F-9F8E-24F5E330269C}" type="datetimeFigureOut">
              <a:rPr lang="en-US" smtClean="0"/>
              <a:t>11/12/2016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6792505-CBF2-4809-9C87-6A1008F5E0D7}" type="slidenum">
              <a:rPr lang="en-US" smtClean="0"/>
              <a:t>‹#›</a:t>
            </a:fld>
            <a:endParaRPr lang="en-US"/>
          </a:p>
        </p:txBody>
      </p:sp>
    </p:spTree>
    <p:extLst>
      <p:ext uri="{BB962C8B-B14F-4D97-AF65-F5344CB8AC3E}">
        <p14:creationId xmlns:p14="http://schemas.microsoft.com/office/powerpoint/2010/main" val="19909704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792505-CBF2-4809-9C87-6A1008F5E0D7}" type="slidenum">
              <a:rPr lang="en-US" smtClean="0"/>
              <a:t>1</a:t>
            </a:fld>
            <a:endParaRPr lang="en-US"/>
          </a:p>
        </p:txBody>
      </p:sp>
    </p:spTree>
    <p:extLst>
      <p:ext uri="{BB962C8B-B14F-4D97-AF65-F5344CB8AC3E}">
        <p14:creationId xmlns:p14="http://schemas.microsoft.com/office/powerpoint/2010/main" val="29802428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 typeface="+mj-lt"/>
              <a:buAutoNum type="arabicPeriod"/>
            </a:pPr>
            <a:endParaRPr lang="en-US" dirty="0"/>
          </a:p>
        </p:txBody>
      </p:sp>
      <p:sp>
        <p:nvSpPr>
          <p:cNvPr id="4" name="Slide Number Placeholder 3"/>
          <p:cNvSpPr>
            <a:spLocks noGrp="1"/>
          </p:cNvSpPr>
          <p:nvPr>
            <p:ph type="sldNum" sz="quarter" idx="10"/>
          </p:nvPr>
        </p:nvSpPr>
        <p:spPr/>
        <p:txBody>
          <a:bodyPr/>
          <a:lstStyle/>
          <a:p>
            <a:fld id="{799E31C9-4073-4390-B5E4-3B1F24923D6C}" type="slidenum">
              <a:rPr lang="en-US" smtClean="0"/>
              <a:pPr/>
              <a:t>10</a:t>
            </a:fld>
            <a:endParaRPr lang="en-US"/>
          </a:p>
        </p:txBody>
      </p:sp>
    </p:spTree>
    <p:extLst>
      <p:ext uri="{BB962C8B-B14F-4D97-AF65-F5344CB8AC3E}">
        <p14:creationId xmlns:p14="http://schemas.microsoft.com/office/powerpoint/2010/main" val="36057567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 typeface="+mj-lt"/>
              <a:buAutoNum type="arabicPeriod"/>
            </a:pPr>
            <a:endParaRPr lang="en-US" dirty="0"/>
          </a:p>
        </p:txBody>
      </p:sp>
      <p:sp>
        <p:nvSpPr>
          <p:cNvPr id="4" name="Slide Number Placeholder 3"/>
          <p:cNvSpPr>
            <a:spLocks noGrp="1"/>
          </p:cNvSpPr>
          <p:nvPr>
            <p:ph type="sldNum" sz="quarter" idx="10"/>
          </p:nvPr>
        </p:nvSpPr>
        <p:spPr/>
        <p:txBody>
          <a:bodyPr/>
          <a:lstStyle/>
          <a:p>
            <a:fld id="{96792505-CBF2-4809-9C87-6A1008F5E0D7}" type="slidenum">
              <a:rPr lang="en-US" smtClean="0"/>
              <a:t>11</a:t>
            </a:fld>
            <a:endParaRPr lang="en-US"/>
          </a:p>
        </p:txBody>
      </p:sp>
    </p:spTree>
    <p:extLst>
      <p:ext uri="{BB962C8B-B14F-4D97-AF65-F5344CB8AC3E}">
        <p14:creationId xmlns:p14="http://schemas.microsoft.com/office/powerpoint/2010/main" val="6368930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solidFill>
                <a:schemeClr val="tx1"/>
              </a:solidFill>
            </a:endParaRPr>
          </a:p>
        </p:txBody>
      </p:sp>
      <p:sp>
        <p:nvSpPr>
          <p:cNvPr id="4" name="Slide Number Placeholder 3"/>
          <p:cNvSpPr>
            <a:spLocks noGrp="1"/>
          </p:cNvSpPr>
          <p:nvPr>
            <p:ph type="sldNum" sz="quarter" idx="10"/>
          </p:nvPr>
        </p:nvSpPr>
        <p:spPr/>
        <p:txBody>
          <a:bodyPr/>
          <a:lstStyle/>
          <a:p>
            <a:fld id="{96792505-CBF2-4809-9C87-6A1008F5E0D7}" type="slidenum">
              <a:rPr lang="en-US" smtClean="0"/>
              <a:t>12</a:t>
            </a:fld>
            <a:endParaRPr lang="en-US"/>
          </a:p>
        </p:txBody>
      </p:sp>
    </p:spTree>
    <p:extLst>
      <p:ext uri="{BB962C8B-B14F-4D97-AF65-F5344CB8AC3E}">
        <p14:creationId xmlns:p14="http://schemas.microsoft.com/office/powerpoint/2010/main" val="37776428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792505-CBF2-4809-9C87-6A1008F5E0D7}" type="slidenum">
              <a:rPr lang="en-US" smtClean="0"/>
              <a:t>13</a:t>
            </a:fld>
            <a:endParaRPr lang="en-US"/>
          </a:p>
        </p:txBody>
      </p:sp>
    </p:spTree>
    <p:extLst>
      <p:ext uri="{BB962C8B-B14F-4D97-AF65-F5344CB8AC3E}">
        <p14:creationId xmlns:p14="http://schemas.microsoft.com/office/powerpoint/2010/main" val="18868203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792505-CBF2-4809-9C87-6A1008F5E0D7}" type="slidenum">
              <a:rPr lang="en-US" smtClean="0"/>
              <a:t>14</a:t>
            </a:fld>
            <a:endParaRPr lang="en-US"/>
          </a:p>
        </p:txBody>
      </p:sp>
    </p:spTree>
    <p:extLst>
      <p:ext uri="{BB962C8B-B14F-4D97-AF65-F5344CB8AC3E}">
        <p14:creationId xmlns:p14="http://schemas.microsoft.com/office/powerpoint/2010/main" val="29929249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792505-CBF2-4809-9C87-6A1008F5E0D7}" type="slidenum">
              <a:rPr lang="en-US" smtClean="0"/>
              <a:t>15</a:t>
            </a:fld>
            <a:endParaRPr lang="en-US"/>
          </a:p>
        </p:txBody>
      </p:sp>
    </p:spTree>
    <p:extLst>
      <p:ext uri="{BB962C8B-B14F-4D97-AF65-F5344CB8AC3E}">
        <p14:creationId xmlns:p14="http://schemas.microsoft.com/office/powerpoint/2010/main" val="7972597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792505-CBF2-4809-9C87-6A1008F5E0D7}" type="slidenum">
              <a:rPr lang="en-US" smtClean="0"/>
              <a:t>16</a:t>
            </a:fld>
            <a:endParaRPr lang="en-US"/>
          </a:p>
        </p:txBody>
      </p:sp>
    </p:spTree>
    <p:extLst>
      <p:ext uri="{BB962C8B-B14F-4D97-AF65-F5344CB8AC3E}">
        <p14:creationId xmlns:p14="http://schemas.microsoft.com/office/powerpoint/2010/main" val="6116593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792505-CBF2-4809-9C87-6A1008F5E0D7}" type="slidenum">
              <a:rPr lang="en-US" smtClean="0"/>
              <a:t>17</a:t>
            </a:fld>
            <a:endParaRPr lang="en-US"/>
          </a:p>
        </p:txBody>
      </p:sp>
    </p:spTree>
    <p:extLst>
      <p:ext uri="{BB962C8B-B14F-4D97-AF65-F5344CB8AC3E}">
        <p14:creationId xmlns:p14="http://schemas.microsoft.com/office/powerpoint/2010/main" val="419613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792505-CBF2-4809-9C87-6A1008F5E0D7}" type="slidenum">
              <a:rPr lang="en-US" smtClean="0"/>
              <a:t>18</a:t>
            </a:fld>
            <a:endParaRPr lang="en-US"/>
          </a:p>
        </p:txBody>
      </p:sp>
    </p:spTree>
    <p:extLst>
      <p:ext uri="{BB962C8B-B14F-4D97-AF65-F5344CB8AC3E}">
        <p14:creationId xmlns:p14="http://schemas.microsoft.com/office/powerpoint/2010/main" val="29960618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792505-CBF2-4809-9C87-6A1008F5E0D7}" type="slidenum">
              <a:rPr lang="en-US" smtClean="0"/>
              <a:t>19</a:t>
            </a:fld>
            <a:endParaRPr lang="en-US"/>
          </a:p>
        </p:txBody>
      </p:sp>
    </p:spTree>
    <p:extLst>
      <p:ext uri="{BB962C8B-B14F-4D97-AF65-F5344CB8AC3E}">
        <p14:creationId xmlns:p14="http://schemas.microsoft.com/office/powerpoint/2010/main" val="29889560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lvl="0" indent="-228600">
              <a:buFontTx/>
              <a:buAutoNum type="arabicPeriod"/>
            </a:pPr>
            <a:endParaRPr lang="en-US" dirty="0" smtClean="0"/>
          </a:p>
        </p:txBody>
      </p:sp>
      <p:sp>
        <p:nvSpPr>
          <p:cNvPr id="4" name="Slide Number Placeholder 3"/>
          <p:cNvSpPr>
            <a:spLocks noGrp="1"/>
          </p:cNvSpPr>
          <p:nvPr>
            <p:ph type="sldNum" sz="quarter" idx="10"/>
          </p:nvPr>
        </p:nvSpPr>
        <p:spPr/>
        <p:txBody>
          <a:bodyPr/>
          <a:lstStyle/>
          <a:p>
            <a:fld id="{799E31C9-4073-4390-B5E4-3B1F24923D6C}" type="slidenum">
              <a:rPr lang="en-US" smtClean="0"/>
              <a:pPr/>
              <a:t>2</a:t>
            </a:fld>
            <a:endParaRPr lang="en-US"/>
          </a:p>
        </p:txBody>
      </p:sp>
    </p:spTree>
    <p:extLst>
      <p:ext uri="{BB962C8B-B14F-4D97-AF65-F5344CB8AC3E}">
        <p14:creationId xmlns:p14="http://schemas.microsoft.com/office/powerpoint/2010/main" val="14679453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792505-CBF2-4809-9C87-6A1008F5E0D7}" type="slidenum">
              <a:rPr lang="en-US" smtClean="0"/>
              <a:t>20</a:t>
            </a:fld>
            <a:endParaRPr lang="en-US"/>
          </a:p>
        </p:txBody>
      </p:sp>
    </p:spTree>
    <p:extLst>
      <p:ext uri="{BB962C8B-B14F-4D97-AF65-F5344CB8AC3E}">
        <p14:creationId xmlns:p14="http://schemas.microsoft.com/office/powerpoint/2010/main" val="29960618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22"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2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1450" indent="-171450">
              <a:buFont typeface="Arial" pitchFamily="34" charset="0"/>
              <a:buChar char="•"/>
            </a:pPr>
            <a:endParaRPr lang="en-US" baseline="0"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4770" name="Rectangle 2"/>
          <p:cNvSpPr>
            <a:spLocks noGrp="1" noRot="1" noChangeAspect="1" noTextEdit="1"/>
          </p:cNvSpPr>
          <p:nvPr>
            <p:ph type="sldImg"/>
          </p:nvPr>
        </p:nvSpPr>
        <p:spPr bwMode="auto">
          <a:xfrm>
            <a:off x="1144588"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4771" name="Rectangle 3"/>
          <p:cNvSpPr>
            <a:spLocks noGrp="1"/>
          </p:cNvSpPr>
          <p:nvPr>
            <p:ph type="body" idx="1"/>
          </p:nvPr>
        </p:nvSpPr>
        <p:spPr bwMode="auto">
          <a:xfrm>
            <a:off x="687387" y="4344027"/>
            <a:ext cx="5486400" cy="41144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a:lnSpc>
                <a:spcPct val="80000"/>
              </a:lnSpc>
              <a:buFont typeface="+mj-lt"/>
              <a:buAutoNum type="arabicPeriod"/>
            </a:pPr>
            <a:endParaRPr lang="en-US" sz="800"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792505-CBF2-4809-9C87-6A1008F5E0D7}" type="slidenum">
              <a:rPr lang="en-US" smtClean="0"/>
              <a:t>23</a:t>
            </a:fld>
            <a:endParaRPr lang="en-US"/>
          </a:p>
        </p:txBody>
      </p:sp>
    </p:spTree>
    <p:extLst>
      <p:ext uri="{BB962C8B-B14F-4D97-AF65-F5344CB8AC3E}">
        <p14:creationId xmlns:p14="http://schemas.microsoft.com/office/powerpoint/2010/main" val="20109469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792505-CBF2-4809-9C87-6A1008F5E0D7}" type="slidenum">
              <a:rPr lang="en-US" smtClean="0"/>
              <a:t>24</a:t>
            </a:fld>
            <a:endParaRPr lang="en-US"/>
          </a:p>
        </p:txBody>
      </p:sp>
    </p:spTree>
    <p:extLst>
      <p:ext uri="{BB962C8B-B14F-4D97-AF65-F5344CB8AC3E}">
        <p14:creationId xmlns:p14="http://schemas.microsoft.com/office/powerpoint/2010/main" val="254635052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lvl="0" indent="-228600">
              <a:buFont typeface="+mj-lt"/>
              <a:buAutoNum type="arabicPeriod"/>
            </a:pP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6792505-CBF2-4809-9C87-6A1008F5E0D7}" type="slidenum">
              <a:rPr lang="en-US" smtClean="0"/>
              <a:t>25</a:t>
            </a:fld>
            <a:endParaRPr lang="en-US"/>
          </a:p>
        </p:txBody>
      </p:sp>
    </p:spTree>
    <p:extLst>
      <p:ext uri="{BB962C8B-B14F-4D97-AF65-F5344CB8AC3E}">
        <p14:creationId xmlns:p14="http://schemas.microsoft.com/office/powerpoint/2010/main" val="17184647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2787" indent="-172787">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fld id="{799E31C9-4073-4390-B5E4-3B1F24923D6C}" type="slidenum">
              <a:rPr lang="en-US" smtClean="0"/>
              <a:pPr/>
              <a:t>26</a:t>
            </a:fld>
            <a:endParaRPr lang="en-US"/>
          </a:p>
        </p:txBody>
      </p:sp>
    </p:spTree>
    <p:extLst>
      <p:ext uri="{BB962C8B-B14F-4D97-AF65-F5344CB8AC3E}">
        <p14:creationId xmlns:p14="http://schemas.microsoft.com/office/powerpoint/2010/main" val="39110464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ED176C4-1A21-4980-9AEA-468C2E8E35CB}" type="slidenum">
              <a:rPr lang="en-US" smtClean="0"/>
              <a:t>27</a:t>
            </a:fld>
            <a:endParaRPr lang="en-US"/>
          </a:p>
        </p:txBody>
      </p:sp>
    </p:spTree>
    <p:extLst>
      <p:ext uri="{BB962C8B-B14F-4D97-AF65-F5344CB8AC3E}">
        <p14:creationId xmlns:p14="http://schemas.microsoft.com/office/powerpoint/2010/main" val="37095416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792505-CBF2-4809-9C87-6A1008F5E0D7}" type="slidenum">
              <a:rPr lang="en-US" smtClean="0"/>
              <a:t>28</a:t>
            </a:fld>
            <a:endParaRPr lang="en-US"/>
          </a:p>
        </p:txBody>
      </p:sp>
    </p:spTree>
    <p:extLst>
      <p:ext uri="{BB962C8B-B14F-4D97-AF65-F5344CB8AC3E}">
        <p14:creationId xmlns:p14="http://schemas.microsoft.com/office/powerpoint/2010/main" val="121013334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792505-CBF2-4809-9C87-6A1008F5E0D7}" type="slidenum">
              <a:rPr lang="en-US" smtClean="0"/>
              <a:t>29</a:t>
            </a:fld>
            <a:endParaRPr lang="en-US"/>
          </a:p>
        </p:txBody>
      </p:sp>
    </p:spTree>
    <p:extLst>
      <p:ext uri="{BB962C8B-B14F-4D97-AF65-F5344CB8AC3E}">
        <p14:creationId xmlns:p14="http://schemas.microsoft.com/office/powerpoint/2010/main" val="31528438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indent="0">
              <a:buFont typeface="+mj-lt"/>
              <a:buNone/>
            </a:pPr>
            <a:endParaRPr lang="en-US" dirty="0" smtClean="0"/>
          </a:p>
        </p:txBody>
      </p:sp>
      <p:sp>
        <p:nvSpPr>
          <p:cNvPr id="4" name="Slide Number Placeholder 3"/>
          <p:cNvSpPr>
            <a:spLocks noGrp="1"/>
          </p:cNvSpPr>
          <p:nvPr>
            <p:ph type="sldNum" sz="quarter" idx="5"/>
          </p:nvPr>
        </p:nvSpPr>
        <p:spPr/>
        <p:txBody>
          <a:bodyPr/>
          <a:lstStyle/>
          <a:p>
            <a:pPr>
              <a:defRPr/>
            </a:pPr>
            <a:fld id="{7250A778-393D-47A2-9CEB-FCF5A94C3D78}" type="slidenum">
              <a:rPr lang="en-US" smtClean="0"/>
              <a:pPr>
                <a:defRPr/>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99E31C9-4073-4390-B5E4-3B1F24923D6C}" type="slidenum">
              <a:rPr lang="en-US" smtClean="0"/>
              <a:pPr/>
              <a:t>30</a:t>
            </a:fld>
            <a:endParaRPr lang="en-US"/>
          </a:p>
        </p:txBody>
      </p:sp>
    </p:spTree>
    <p:extLst>
      <p:ext uri="{BB962C8B-B14F-4D97-AF65-F5344CB8AC3E}">
        <p14:creationId xmlns:p14="http://schemas.microsoft.com/office/powerpoint/2010/main" val="23439344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6792505-CBF2-4809-9C87-6A1008F5E0D7}" type="slidenum">
              <a:rPr lang="en-US" smtClean="0"/>
              <a:t>4</a:t>
            </a:fld>
            <a:endParaRPr lang="en-US"/>
          </a:p>
        </p:txBody>
      </p:sp>
    </p:spTree>
    <p:extLst>
      <p:ext uri="{BB962C8B-B14F-4D97-AF65-F5344CB8AC3E}">
        <p14:creationId xmlns:p14="http://schemas.microsoft.com/office/powerpoint/2010/main" val="21626454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lvl="0" indent="-228600">
              <a:buFont typeface="+mj-lt"/>
              <a:buAutoNum type="arabicPeriod"/>
            </a:pPr>
            <a:endParaRPr lang="en-US" b="1" dirty="0"/>
          </a:p>
        </p:txBody>
      </p:sp>
      <p:sp>
        <p:nvSpPr>
          <p:cNvPr id="4" name="Slide Number Placeholder 3"/>
          <p:cNvSpPr>
            <a:spLocks noGrp="1"/>
          </p:cNvSpPr>
          <p:nvPr>
            <p:ph type="sldNum" sz="quarter" idx="10"/>
          </p:nvPr>
        </p:nvSpPr>
        <p:spPr/>
        <p:txBody>
          <a:bodyPr/>
          <a:lstStyle/>
          <a:p>
            <a:fld id="{96792505-CBF2-4809-9C87-6A1008F5E0D7}" type="slidenum">
              <a:rPr lang="en-US" smtClean="0"/>
              <a:t>5</a:t>
            </a:fld>
            <a:endParaRPr lang="en-US"/>
          </a:p>
        </p:txBody>
      </p:sp>
    </p:spTree>
    <p:extLst>
      <p:ext uri="{BB962C8B-B14F-4D97-AF65-F5344CB8AC3E}">
        <p14:creationId xmlns:p14="http://schemas.microsoft.com/office/powerpoint/2010/main" val="36019906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lvl="0" indent="-228600">
              <a:buFont typeface="+mj-lt"/>
              <a:buAutoNum type="arabicPeriod"/>
            </a:pPr>
            <a:endParaRPr lang="en-US" dirty="0"/>
          </a:p>
        </p:txBody>
      </p:sp>
      <p:sp>
        <p:nvSpPr>
          <p:cNvPr id="4" name="Slide Number Placeholder 3"/>
          <p:cNvSpPr>
            <a:spLocks noGrp="1"/>
          </p:cNvSpPr>
          <p:nvPr>
            <p:ph type="sldNum" sz="quarter" idx="10"/>
          </p:nvPr>
        </p:nvSpPr>
        <p:spPr/>
        <p:txBody>
          <a:bodyPr/>
          <a:lstStyle/>
          <a:p>
            <a:fld id="{96792505-CBF2-4809-9C87-6A1008F5E0D7}" type="slidenum">
              <a:rPr lang="en-US" smtClean="0"/>
              <a:t>6</a:t>
            </a:fld>
            <a:endParaRPr lang="en-US"/>
          </a:p>
        </p:txBody>
      </p:sp>
    </p:spTree>
    <p:extLst>
      <p:ext uri="{BB962C8B-B14F-4D97-AF65-F5344CB8AC3E}">
        <p14:creationId xmlns:p14="http://schemas.microsoft.com/office/powerpoint/2010/main" val="23243368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792505-CBF2-4809-9C87-6A1008F5E0D7}" type="slidenum">
              <a:rPr lang="en-US" smtClean="0"/>
              <a:t>7</a:t>
            </a:fld>
            <a:endParaRPr lang="en-US"/>
          </a:p>
        </p:txBody>
      </p:sp>
    </p:spTree>
    <p:extLst>
      <p:ext uri="{BB962C8B-B14F-4D97-AF65-F5344CB8AC3E}">
        <p14:creationId xmlns:p14="http://schemas.microsoft.com/office/powerpoint/2010/main" val="8071186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792505-CBF2-4809-9C87-6A1008F5E0D7}" type="slidenum">
              <a:rPr lang="en-US" smtClean="0"/>
              <a:t>8</a:t>
            </a:fld>
            <a:endParaRPr lang="en-US"/>
          </a:p>
        </p:txBody>
      </p:sp>
    </p:spTree>
    <p:extLst>
      <p:ext uri="{BB962C8B-B14F-4D97-AF65-F5344CB8AC3E}">
        <p14:creationId xmlns:p14="http://schemas.microsoft.com/office/powerpoint/2010/main" val="38964272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 typeface="+mj-lt"/>
              <a:buAutoNum type="arabicPeriod"/>
            </a:pPr>
            <a:endParaRPr lang="en-US" dirty="0"/>
          </a:p>
        </p:txBody>
      </p:sp>
      <p:sp>
        <p:nvSpPr>
          <p:cNvPr id="4" name="Slide Number Placeholder 3"/>
          <p:cNvSpPr>
            <a:spLocks noGrp="1"/>
          </p:cNvSpPr>
          <p:nvPr>
            <p:ph type="sldNum" sz="quarter" idx="10"/>
          </p:nvPr>
        </p:nvSpPr>
        <p:spPr/>
        <p:txBody>
          <a:bodyPr/>
          <a:lstStyle/>
          <a:p>
            <a:fld id="{96792505-CBF2-4809-9C87-6A1008F5E0D7}" type="slidenum">
              <a:rPr lang="en-US" smtClean="0"/>
              <a:t>9</a:t>
            </a:fld>
            <a:endParaRPr lang="en-US"/>
          </a:p>
        </p:txBody>
      </p:sp>
    </p:spTree>
    <p:extLst>
      <p:ext uri="{BB962C8B-B14F-4D97-AF65-F5344CB8AC3E}">
        <p14:creationId xmlns:p14="http://schemas.microsoft.com/office/powerpoint/2010/main" val="412088452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E30E2307-1E40-4E12-8716-25BFDA8E7013}" type="datetime1">
              <a:rPr lang="en-US" smtClean="0"/>
              <a:pPr/>
              <a:t>11/12/2016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pic>
        <p:nvPicPr>
          <p:cNvPr id="9" name="Picture 8" descr="MENA logo-01.png"/>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1589314" y="980554"/>
            <a:ext cx="6054922" cy="1239291"/>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5CFCF5A-EA79-452C-A52C-1A2668C2E7DF}" type="datetime1">
              <a:rPr lang="en-US" smtClean="0"/>
              <a:pPr/>
              <a:t>11/12/2016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2E5C4C28-BD4B-4892-9A2D-6E19BD753A9A}" type="datetime1">
              <a:rPr lang="en-US" smtClean="0"/>
              <a:pPr/>
              <a:t>11/12/2016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22" name="Picture 21" descr="MENA logo-01.jpg"/>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6047438" y="6041319"/>
            <a:ext cx="2804296" cy="573970"/>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0" y="0"/>
            <a:ext cx="9144000" cy="597969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18"/>
          <p:cNvSpPr>
            <a:spLocks noGrp="1" noChangeArrowheads="1"/>
          </p:cNvSpPr>
          <p:nvPr>
            <p:ph type="ftr" sz="quarter" idx="10"/>
          </p:nvPr>
        </p:nvSpPr>
        <p:spPr/>
        <p:txBody>
          <a:bodyPr/>
          <a:lstStyle>
            <a:lvl1pPr>
              <a:defRPr/>
            </a:lvl1pPr>
          </a:lstStyle>
          <a:p>
            <a:r>
              <a:rPr lang="en-US" b="1" smtClean="0"/>
              <a:t>Health systems strengthening in countries of the Eastern Mediterranean Region</a:t>
            </a:r>
            <a:endParaRPr lang="en-US" dirty="0"/>
          </a:p>
        </p:txBody>
      </p:sp>
    </p:spTree>
    <p:extLst>
      <p:ext uri="{BB962C8B-B14F-4D97-AF65-F5344CB8AC3E}">
        <p14:creationId xmlns:p14="http://schemas.microsoft.com/office/powerpoint/2010/main" val="115551101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1FD9D02-426E-46C9-9EE9-0DE1EF8B2838}" type="datetime1">
              <a:rPr lang="en-US" smtClean="0"/>
              <a:pPr/>
              <a:t>11/12/2016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B8AEBBE-F8B2-42CF-9895-E86A608384EB}" type="datetime1">
              <a:rPr lang="en-US" smtClean="0"/>
              <a:pPr/>
              <a:t>11/12/2016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pic>
        <p:nvPicPr>
          <p:cNvPr id="16" name="Picture 15" descr="MENA logo-01.jpg"/>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6047438" y="6041318"/>
            <a:ext cx="2804296" cy="57397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E1FAA6B6-10E5-4810-BC9F-DA72D8452E73}" type="datetime1">
              <a:rPr lang="en-US" smtClean="0"/>
              <a:pPr/>
              <a:t>11/12/2016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D7A59-36E2-48B9-B146-C1E59501F63F}" type="slidenum">
              <a:rPr lang="en-US" smtClean="0"/>
              <a:pPr/>
              <a:t>‹#›</a:t>
            </a:fld>
            <a:endParaRPr lang="en-US"/>
          </a:p>
        </p:txBody>
      </p:sp>
      <p:sp>
        <p:nvSpPr>
          <p:cNvPr id="9" name="Content Placeholder 8"/>
          <p:cNvSpPr>
            <a:spLocks noGrp="1"/>
          </p:cNvSpPr>
          <p:nvPr>
            <p:ph sz="quarter" idx="13"/>
          </p:nvPr>
        </p:nvSpPr>
        <p:spPr>
          <a:xfrm>
            <a:off x="676655"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6D18D072-EF12-4AA2-BD71-ABC68B06D0E2}" type="datetime1">
              <a:rPr lang="en-US" smtClean="0"/>
              <a:pPr/>
              <a:t>11/12/2016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8CDBF60-6CC3-4B74-A60D-3486985E4346}" type="datetime1">
              <a:rPr lang="en-US" smtClean="0"/>
              <a:pPr/>
              <a:t>11/12/2016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22714818-984F-4759-BF72-A33BDC1963BD}" type="datetime1">
              <a:rPr lang="en-US" smtClean="0"/>
              <a:pPr/>
              <a:t>11/12/2016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87D7A59-36E2-48B9-B146-C1E59501F63F}" type="slidenum">
              <a:rPr lang="en-US" smtClean="0"/>
              <a:pPr/>
              <a:t>‹#›</a:t>
            </a:fld>
            <a:endParaRPr lang="en-US"/>
          </a:p>
        </p:txBody>
      </p:sp>
      <p:pic>
        <p:nvPicPr>
          <p:cNvPr id="14" name="Picture 13" descr="MENA logo-01.jpg"/>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6047438" y="6041318"/>
            <a:ext cx="2804296" cy="57397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9EA7E191-5F94-4FC1-B823-BD7CABF7FA06}" type="datetime1">
              <a:rPr lang="en-US" smtClean="0"/>
              <a:pPr/>
              <a:t>11/12/2016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D7A59-36E2-48B9-B146-C1E59501F63F}" type="slidenum">
              <a:rPr lang="en-US" smtClean="0"/>
              <a:pPr/>
              <a:t>‹#›</a:t>
            </a:fld>
            <a:endParaRPr lang="en-US"/>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7" name="Picture 16" descr="MENA logo-01.jpg"/>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6047438" y="6041318"/>
            <a:ext cx="2804296" cy="57397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856D55-EFBE-4F9B-8A5F-09D42CA22A9B}" type="datetime1">
              <a:rPr lang="en-US" smtClean="0"/>
              <a:pPr/>
              <a:t>11/12/2016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D7A59-36E2-48B9-B146-C1E59501F63F}" type="slidenum">
              <a:rPr lang="en-US" smtClean="0"/>
              <a:pPr/>
              <a:t>‹#›</a:t>
            </a:fld>
            <a:endParaRPr lang="en-US"/>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pic>
        <p:nvPicPr>
          <p:cNvPr id="17" name="Picture 16" descr="MENA logo-01.jpg"/>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6047438" y="6041318"/>
            <a:ext cx="2804296" cy="57397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4" name="Date Placeholder 3"/>
          <p:cNvSpPr>
            <a:spLocks noGrp="1"/>
          </p:cNvSpPr>
          <p:nvPr>
            <p:ph type="dt" sz="half" idx="2"/>
          </p:nvPr>
        </p:nvSpPr>
        <p:spPr>
          <a:xfrm>
            <a:off x="3238585" y="6250163"/>
            <a:ext cx="741744" cy="365125"/>
          </a:xfrm>
          <a:prstGeom prst="rect">
            <a:avLst/>
          </a:prstGeom>
        </p:spPr>
        <p:txBody>
          <a:bodyPr vert="horz" lIns="91440" tIns="45720" rIns="91440" bIns="45720" rtlCol="0" anchor="ctr"/>
          <a:lstStyle>
            <a:lvl1pPr algn="r">
              <a:defRPr sz="1000">
                <a:solidFill>
                  <a:schemeClr val="tx2"/>
                </a:solidFill>
              </a:defRPr>
            </a:lvl1pPr>
          </a:lstStyle>
          <a:p>
            <a:fld id="{9D1D110F-3F4E-48D9-B8AA-5D0E825AFDBA}" type="datetime1">
              <a:rPr lang="en-US" smtClean="0"/>
              <a:pPr/>
              <a:t>11/12/2016</a:t>
            </a:fld>
            <a:endParaRPr lang="en-US" dirty="0"/>
          </a:p>
        </p:txBody>
      </p:sp>
      <p:sp>
        <p:nvSpPr>
          <p:cNvPr id="5" name="Footer Placeholder 4"/>
          <p:cNvSpPr>
            <a:spLocks noGrp="1"/>
          </p:cNvSpPr>
          <p:nvPr>
            <p:ph type="ftr" sz="quarter" idx="3"/>
          </p:nvPr>
        </p:nvSpPr>
        <p:spPr>
          <a:xfrm>
            <a:off x="193638" y="6250165"/>
            <a:ext cx="3044947" cy="365124"/>
          </a:xfrm>
          <a:prstGeom prst="rect">
            <a:avLst/>
          </a:prstGeom>
        </p:spPr>
        <p:txBody>
          <a:bodyPr vert="horz" lIns="91440" tIns="45720" rIns="91440" bIns="45720" rtlCol="0" anchor="ctr"/>
          <a:lstStyle>
            <a:lvl1pPr algn="l">
              <a:defRPr sz="1000">
                <a:solidFill>
                  <a:schemeClr val="tx2"/>
                </a:solidFill>
              </a:defRPr>
            </a:lvl1pPr>
          </a:lstStyle>
          <a:p>
            <a:endParaRPr lang="en-US" dirty="0"/>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687D7A59-36E2-48B9-B146-C1E59501F63F}" type="slidenum">
              <a:rPr lang="en-US" smtClean="0"/>
              <a:pPr/>
              <a:t>‹#›</a:t>
            </a:fld>
            <a:endParaRPr lang="en-US"/>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5" name="Picture 14" descr="MENA logo-01.jpg"/>
          <p:cNvPicPr>
            <a:picLocks noChangeAspect="1"/>
          </p:cNvPicPr>
          <p:nvPr userDrawn="1"/>
        </p:nvPicPr>
        <p:blipFill>
          <a:blip r:embed="rId14" cstate="email">
            <a:extLst>
              <a:ext uri="{28A0092B-C50C-407E-A947-70E740481C1C}">
                <a14:useLocalDpi xmlns:a14="http://schemas.microsoft.com/office/drawing/2010/main" val="0"/>
              </a:ext>
            </a:extLst>
          </a:blip>
          <a:stretch>
            <a:fillRect/>
          </a:stretch>
        </p:blipFill>
        <p:spPr>
          <a:xfrm>
            <a:off x="5882504" y="6126163"/>
            <a:ext cx="2804296" cy="573970"/>
          </a:xfrm>
          <a:prstGeom prst="rect">
            <a:avLst/>
          </a:prstGeom>
        </p:spPr>
      </p:pic>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Lst>
  <p:hf sldNum="0" hdr="0" ftr="0" dt="0"/>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microsoft.com/office/2007/relationships/hdphoto" Target="../media/hdphoto1.wdp"/></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6.png"/><Relationship Id="rId7" Type="http://schemas.openxmlformats.org/officeDocument/2006/relationships/image" Target="../media/image20.jpe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4.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22.png"/><Relationship Id="rId7" Type="http://schemas.openxmlformats.org/officeDocument/2006/relationships/image" Target="../media/image26.jpe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21.jpe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29.jpeg"/><Relationship Id="rId4" Type="http://schemas.openxmlformats.org/officeDocument/2006/relationships/image" Target="../media/image28.png"/></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6.xml"/><Relationship Id="rId1" Type="http://schemas.openxmlformats.org/officeDocument/2006/relationships/slideLayout" Target="../slideLayouts/slideLayout12.xml"/><Relationship Id="rId4" Type="http://schemas.openxmlformats.org/officeDocument/2006/relationships/hyperlink" Target="Family%20practice%20Towards%20universal%20health%20coverage_En2-YouTube.mp4" TargetMode="Externa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34.pn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jpeg"/><Relationship Id="rId7" Type="http://schemas.openxmlformats.org/officeDocument/2006/relationships/image" Target="../media/image39.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38.jpeg"/><Relationship Id="rId5" Type="http://schemas.openxmlformats.org/officeDocument/2006/relationships/image" Target="../media/image37.jpeg"/><Relationship Id="rId10" Type="http://schemas.openxmlformats.org/officeDocument/2006/relationships/hyperlink" Target="mailto:salahh@emro.who.int" TargetMode="External"/><Relationship Id="rId4" Type="http://schemas.openxmlformats.org/officeDocument/2006/relationships/image" Target="../media/image36.jpeg"/><Relationship Id="rId9" Type="http://schemas.openxmlformats.org/officeDocument/2006/relationships/image" Target="../media/image41.pn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891897" y="6059251"/>
            <a:ext cx="184666" cy="369332"/>
          </a:xfrm>
          <a:prstGeom prst="rect">
            <a:avLst/>
          </a:prstGeom>
          <a:noFill/>
        </p:spPr>
        <p:txBody>
          <a:bodyPr wrap="none" rtlCol="0">
            <a:spAutoFit/>
          </a:bodyPr>
          <a:lstStyle/>
          <a:p>
            <a:endParaRPr lang="en-US" dirty="0"/>
          </a:p>
        </p:txBody>
      </p:sp>
      <p:sp>
        <p:nvSpPr>
          <p:cNvPr id="7" name="Title 1"/>
          <p:cNvSpPr>
            <a:spLocks noGrp="1"/>
          </p:cNvSpPr>
          <p:nvPr>
            <p:ph type="ctrTitle"/>
          </p:nvPr>
        </p:nvSpPr>
        <p:spPr>
          <a:xfrm>
            <a:off x="-194703" y="3554900"/>
            <a:ext cx="9144000" cy="914400"/>
          </a:xfrm>
        </p:spPr>
        <p:txBody>
          <a:bodyPr>
            <a:noAutofit/>
          </a:bodyPr>
          <a:lstStyle/>
          <a:p>
            <a:r>
              <a:rPr lang="en-US" sz="4800" b="1" dirty="0" smtClean="0">
                <a:solidFill>
                  <a:srgbClr val="C00000"/>
                </a:solidFill>
                <a:latin typeface="+mn-lt"/>
              </a:rPr>
              <a:t>Journey For Improving </a:t>
            </a:r>
            <a:br>
              <a:rPr lang="en-US" sz="4800" b="1" dirty="0" smtClean="0">
                <a:solidFill>
                  <a:srgbClr val="C00000"/>
                </a:solidFill>
                <a:latin typeface="+mn-lt"/>
              </a:rPr>
            </a:br>
            <a:r>
              <a:rPr lang="en-US" sz="4800" b="1" dirty="0" smtClean="0">
                <a:solidFill>
                  <a:srgbClr val="C00000"/>
                </a:solidFill>
                <a:latin typeface="+mn-lt"/>
              </a:rPr>
              <a:t>Health Care Services</a:t>
            </a:r>
            <a:r>
              <a:rPr lang="en-US" b="1" dirty="0" smtClean="0">
                <a:solidFill>
                  <a:srgbClr val="C00000"/>
                </a:solidFill>
                <a:latin typeface="+mn-lt"/>
              </a:rPr>
              <a:t/>
            </a:r>
            <a:br>
              <a:rPr lang="en-US" b="1" dirty="0" smtClean="0">
                <a:solidFill>
                  <a:srgbClr val="C00000"/>
                </a:solidFill>
                <a:latin typeface="+mn-lt"/>
              </a:rPr>
            </a:br>
            <a:endParaRPr lang="en-US" b="1" dirty="0">
              <a:solidFill>
                <a:srgbClr val="C00000"/>
              </a:solidFill>
              <a:latin typeface="+mn-lt"/>
            </a:endParaRPr>
          </a:p>
        </p:txBody>
      </p:sp>
      <p:sp>
        <p:nvSpPr>
          <p:cNvPr id="9" name="Rectangle 8"/>
          <p:cNvSpPr/>
          <p:nvPr/>
        </p:nvSpPr>
        <p:spPr>
          <a:xfrm>
            <a:off x="-42303" y="3616308"/>
            <a:ext cx="9144000" cy="830997"/>
          </a:xfrm>
          <a:prstGeom prst="rect">
            <a:avLst/>
          </a:prstGeom>
        </p:spPr>
        <p:txBody>
          <a:bodyPr wrap="square">
            <a:spAutoFit/>
          </a:bodyPr>
          <a:lstStyle/>
          <a:p>
            <a:pPr algn="ctr"/>
            <a:r>
              <a:rPr lang="en-US" sz="2400" b="1" dirty="0">
                <a:solidFill>
                  <a:srgbClr val="C00000"/>
                </a:solidFill>
              </a:rPr>
              <a:t>Progressing towards Universal Health </a:t>
            </a:r>
            <a:r>
              <a:rPr lang="en-US" sz="2400" b="1" dirty="0" smtClean="0">
                <a:solidFill>
                  <a:srgbClr val="C00000"/>
                </a:solidFill>
              </a:rPr>
              <a:t>Coverage</a:t>
            </a:r>
          </a:p>
          <a:p>
            <a:pPr algn="ctr"/>
            <a:r>
              <a:rPr lang="en-US" sz="2400" b="1" dirty="0">
                <a:solidFill>
                  <a:srgbClr val="C00000"/>
                </a:solidFill>
              </a:rPr>
              <a:t>in Eastern Mediterranean Region</a:t>
            </a:r>
          </a:p>
        </p:txBody>
      </p:sp>
      <p:sp>
        <p:nvSpPr>
          <p:cNvPr id="10" name="TextBox 9"/>
          <p:cNvSpPr txBox="1"/>
          <p:nvPr/>
        </p:nvSpPr>
        <p:spPr>
          <a:xfrm>
            <a:off x="1618160" y="4567092"/>
            <a:ext cx="5355831" cy="646331"/>
          </a:xfrm>
          <a:prstGeom prst="rect">
            <a:avLst/>
          </a:prstGeom>
          <a:noFill/>
        </p:spPr>
        <p:txBody>
          <a:bodyPr wrap="square" rtlCol="0">
            <a:spAutoFit/>
          </a:bodyPr>
          <a:lstStyle/>
          <a:p>
            <a:pPr algn="ctr">
              <a:spcBef>
                <a:spcPts val="0"/>
              </a:spcBef>
            </a:pPr>
            <a:r>
              <a:rPr lang="en-US" b="1" dirty="0">
                <a:solidFill>
                  <a:srgbClr val="0000CC"/>
                </a:solidFill>
              </a:rPr>
              <a:t>Dr Hassan </a:t>
            </a:r>
            <a:r>
              <a:rPr lang="en-US" b="1" dirty="0" smtClean="0">
                <a:solidFill>
                  <a:srgbClr val="0000CC"/>
                </a:solidFill>
              </a:rPr>
              <a:t>Salah</a:t>
            </a:r>
            <a:endParaRPr lang="en-US" b="1" dirty="0">
              <a:solidFill>
                <a:srgbClr val="0000CC"/>
              </a:solidFill>
            </a:endParaRPr>
          </a:p>
          <a:p>
            <a:pPr algn="ctr">
              <a:spcBef>
                <a:spcPts val="0"/>
              </a:spcBef>
            </a:pPr>
            <a:r>
              <a:rPr lang="en-US" b="1" dirty="0" smtClean="0">
                <a:solidFill>
                  <a:srgbClr val="0000CC"/>
                </a:solidFill>
              </a:rPr>
              <a:t>Medical </a:t>
            </a:r>
            <a:r>
              <a:rPr lang="en-US" b="1" dirty="0">
                <a:solidFill>
                  <a:srgbClr val="0000CC"/>
                </a:solidFill>
              </a:rPr>
              <a:t>Officer, </a:t>
            </a:r>
            <a:r>
              <a:rPr lang="en-US" b="1" dirty="0" smtClean="0">
                <a:solidFill>
                  <a:srgbClr val="0000CC"/>
                </a:solidFill>
              </a:rPr>
              <a:t>PHC, WHO EMRO, Egypt</a:t>
            </a:r>
            <a:endParaRPr lang="en-US" b="1" dirty="0">
              <a:solidFill>
                <a:srgbClr val="0000CC"/>
              </a:solidFill>
            </a:endParaRPr>
          </a:p>
        </p:txBody>
      </p:sp>
    </p:spTree>
    <p:extLst>
      <p:ext uri="{BB962C8B-B14F-4D97-AF65-F5344CB8AC3E}">
        <p14:creationId xmlns:p14="http://schemas.microsoft.com/office/powerpoint/2010/main" val="411854840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80" y="1433012"/>
            <a:ext cx="9206289" cy="34428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accent1">
                      <a:gamma/>
                      <a:shade val="60000"/>
                      <a:invGamma/>
                    </a:schemeClr>
                  </a:outerShdw>
                </a:effectLst>
              </a14:hiddenEffects>
            </a:ext>
          </a:extLst>
        </p:spPr>
      </p:pic>
      <p:pic>
        <p:nvPicPr>
          <p:cNvPr id="39940" name="Picture 4"/>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9878" y="4875861"/>
            <a:ext cx="9096375" cy="1292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accent1">
                      <a:gamma/>
                      <a:shade val="60000"/>
                      <a:invGamma/>
                    </a:schemeClr>
                  </a:outerShdw>
                </a:effectLst>
              </a14:hiddenEffects>
            </a:ext>
          </a:extLst>
        </p:spPr>
      </p:pic>
      <p:sp>
        <p:nvSpPr>
          <p:cNvPr id="3" name="TextBox 2"/>
          <p:cNvSpPr txBox="1"/>
          <p:nvPr/>
        </p:nvSpPr>
        <p:spPr>
          <a:xfrm>
            <a:off x="13639" y="6209731"/>
            <a:ext cx="3070746" cy="646331"/>
          </a:xfrm>
          <a:prstGeom prst="rect">
            <a:avLst/>
          </a:prstGeom>
          <a:noFill/>
        </p:spPr>
        <p:txBody>
          <a:bodyPr wrap="square" rtlCol="0">
            <a:spAutoFit/>
          </a:bodyPr>
          <a:lstStyle/>
          <a:p>
            <a:r>
              <a:rPr lang="en-US" b="1" dirty="0">
                <a:solidFill>
                  <a:srgbClr val="C00000"/>
                </a:solidFill>
              </a:rPr>
              <a:t>II</a:t>
            </a:r>
            <a:r>
              <a:rPr lang="en-US" dirty="0">
                <a:solidFill>
                  <a:srgbClr val="C00000"/>
                </a:solidFill>
              </a:rPr>
              <a:t>. </a:t>
            </a:r>
            <a:r>
              <a:rPr lang="en-US" b="1" dirty="0">
                <a:solidFill>
                  <a:srgbClr val="C00000"/>
                </a:solidFill>
              </a:rPr>
              <a:t>Hospital Care</a:t>
            </a:r>
          </a:p>
          <a:p>
            <a:endParaRPr lang="en-US" dirty="0"/>
          </a:p>
        </p:txBody>
      </p:sp>
      <p:sp>
        <p:nvSpPr>
          <p:cNvPr id="6" name="TextBox 5"/>
          <p:cNvSpPr txBox="1"/>
          <p:nvPr/>
        </p:nvSpPr>
        <p:spPr>
          <a:xfrm>
            <a:off x="259306" y="191066"/>
            <a:ext cx="6619164" cy="584775"/>
          </a:xfrm>
          <a:prstGeom prst="rect">
            <a:avLst/>
          </a:prstGeom>
          <a:noFill/>
        </p:spPr>
        <p:txBody>
          <a:bodyPr wrap="square" rtlCol="0">
            <a:spAutoFit/>
          </a:bodyPr>
          <a:lstStyle/>
          <a:p>
            <a:r>
              <a:rPr lang="en-US" sz="3200" b="1" dirty="0" smtClean="0">
                <a:solidFill>
                  <a:srgbClr val="0000CC"/>
                </a:solidFill>
                <a:latin typeface="Calibri" panose="020F0502020204030204" pitchFamily="34" charset="0"/>
                <a:cs typeface="Calibri" panose="020F0502020204030204" pitchFamily="34" charset="0"/>
              </a:rPr>
              <a:t>Bed Occupancy Rate </a:t>
            </a:r>
            <a:endParaRPr lang="en-US" sz="3200" b="1" dirty="0">
              <a:solidFill>
                <a:srgbClr val="0000CC"/>
              </a:solidFill>
              <a:latin typeface="Calibri" panose="020F0502020204030204" pitchFamily="34" charset="0"/>
              <a:cs typeface="Calibri" panose="020F0502020204030204" pitchFamily="34" charset="0"/>
            </a:endParaRPr>
          </a:p>
        </p:txBody>
      </p:sp>
      <p:sp>
        <p:nvSpPr>
          <p:cNvPr id="7" name="Rectangle 6"/>
          <p:cNvSpPr/>
          <p:nvPr/>
        </p:nvSpPr>
        <p:spPr>
          <a:xfrm>
            <a:off x="19878" y="1433015"/>
            <a:ext cx="9096375" cy="65509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Oval 1"/>
          <p:cNvSpPr/>
          <p:nvPr/>
        </p:nvSpPr>
        <p:spPr>
          <a:xfrm>
            <a:off x="7766129" y="1542194"/>
            <a:ext cx="1440160" cy="1656184"/>
          </a:xfrm>
          <a:prstGeom prst="ellipse">
            <a:avLst/>
          </a:prstGeom>
          <a:solidFill>
            <a:schemeClr val="bg1">
              <a:lumMod val="95000"/>
            </a:schemeClr>
          </a:solidFill>
          <a:ln>
            <a:solidFill>
              <a:schemeClr val="tx2"/>
            </a:solidFill>
          </a:ln>
          <a:scene3d>
            <a:camera prst="perspectiveContrastingLeftFacing"/>
            <a:lightRig rig="flat" dir="tl">
              <a:rot lat="0" lon="0" rev="6360000"/>
            </a:lightRig>
          </a:scene3d>
          <a:sp3d contourW="19050" prstMaterial="flat">
            <a:bevelT w="63500" h="63500"/>
            <a:contourClr>
              <a:schemeClr val="accent1">
                <a:shade val="25000"/>
                <a:satMod val="180000"/>
              </a:schemeClr>
            </a:contourClr>
          </a:sp3d>
        </p:spPr>
        <p:style>
          <a:lnRef idx="0">
            <a:schemeClr val="accent1"/>
          </a:lnRef>
          <a:fillRef idx="3">
            <a:schemeClr val="accent1"/>
          </a:fillRef>
          <a:effectRef idx="3">
            <a:schemeClr val="accent1"/>
          </a:effectRef>
          <a:fontRef idx="minor">
            <a:schemeClr val="lt1"/>
          </a:fontRef>
        </p:style>
        <p:txBody>
          <a:bodyPr rtlCol="0" anchor="ctr"/>
          <a:lstStyle/>
          <a:p>
            <a:pPr algn="ctr"/>
            <a:r>
              <a:rPr lang="en-US" b="1" dirty="0" smtClean="0">
                <a:solidFill>
                  <a:schemeClr val="tx1"/>
                </a:solidFill>
              </a:rPr>
              <a:t>Overall BOR </a:t>
            </a:r>
            <a:r>
              <a:rPr lang="en-US" sz="2400" b="1" dirty="0" smtClean="0">
                <a:solidFill>
                  <a:schemeClr val="tx1"/>
                </a:solidFill>
              </a:rPr>
              <a:t>60.7%</a:t>
            </a:r>
            <a:endParaRPr lang="en-US" b="1" dirty="0">
              <a:solidFill>
                <a:schemeClr val="tx1"/>
              </a:solidFill>
            </a:endParaRPr>
          </a:p>
        </p:txBody>
      </p:sp>
      <p:sp>
        <p:nvSpPr>
          <p:cNvPr id="8" name="TextBox 7"/>
          <p:cNvSpPr txBox="1"/>
          <p:nvPr/>
        </p:nvSpPr>
        <p:spPr>
          <a:xfrm>
            <a:off x="8407019" y="6488668"/>
            <a:ext cx="736981" cy="369332"/>
          </a:xfrm>
          <a:prstGeom prst="rect">
            <a:avLst/>
          </a:prstGeom>
          <a:noFill/>
        </p:spPr>
        <p:txBody>
          <a:bodyPr wrap="square" rtlCol="0">
            <a:spAutoFit/>
          </a:bodyPr>
          <a:lstStyle/>
          <a:p>
            <a:pPr algn="ctr"/>
            <a:r>
              <a:rPr lang="en-US" b="1" dirty="0" smtClean="0"/>
              <a:t>8/25</a:t>
            </a:r>
            <a:endParaRPr lang="en-US" b="1" dirty="0"/>
          </a:p>
        </p:txBody>
      </p:sp>
    </p:spTree>
    <p:extLst>
      <p:ext uri="{BB962C8B-B14F-4D97-AF65-F5344CB8AC3E}">
        <p14:creationId xmlns:p14="http://schemas.microsoft.com/office/powerpoint/2010/main" val="282566627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264459524"/>
              </p:ext>
            </p:extLst>
          </p:nvPr>
        </p:nvGraphicFramePr>
        <p:xfrm>
          <a:off x="17554" y="4850958"/>
          <a:ext cx="9096629" cy="1112520"/>
        </p:xfrm>
        <a:graphic>
          <a:graphicData uri="http://schemas.openxmlformats.org/drawingml/2006/table">
            <a:tbl>
              <a:tblPr firstRow="1" bandRow="1">
                <a:tableStyleId>{00A15C55-8517-42AA-B614-E9B94910E393}</a:tableStyleId>
              </a:tblPr>
              <a:tblGrid>
                <a:gridCol w="2620797"/>
                <a:gridCol w="2259307"/>
                <a:gridCol w="2168936"/>
                <a:gridCol w="2047589"/>
              </a:tblGrid>
              <a:tr h="370840">
                <a:tc gridSpan="4">
                  <a:txBody>
                    <a:bodyPr/>
                    <a:lstStyle/>
                    <a:p>
                      <a:pPr algn="ctr"/>
                      <a:r>
                        <a:rPr lang="en-US" sz="1600" dirty="0" smtClean="0">
                          <a:effectLst>
                            <a:outerShdw blurRad="38100" dist="38100" dir="2700000" algn="tl">
                              <a:srgbClr val="000000">
                                <a:alpha val="43137"/>
                              </a:srgbClr>
                            </a:outerShdw>
                          </a:effectLst>
                        </a:rPr>
                        <a:t>Ranges on Average Length of Stay in public hospitals of three groups of the countries</a:t>
                      </a:r>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r>
              <a:tr h="370840">
                <a:tc>
                  <a:txBody>
                    <a:bodyPr/>
                    <a:lstStyle/>
                    <a:p>
                      <a:pPr algn="ctr"/>
                      <a:r>
                        <a:rPr lang="en-US" dirty="0" smtClean="0">
                          <a:effectLst>
                            <a:outerShdw blurRad="38100" dist="38100" dir="2700000" algn="tl">
                              <a:srgbClr val="000000">
                                <a:alpha val="43137"/>
                              </a:srgbClr>
                            </a:outerShdw>
                          </a:effectLst>
                        </a:rPr>
                        <a:t>Countries groups</a:t>
                      </a:r>
                      <a:endParaRPr lang="en-US" b="1" dirty="0">
                        <a:effectLst>
                          <a:outerShdw blurRad="38100" dist="38100" dir="2700000" algn="tl">
                            <a:srgbClr val="000000">
                              <a:alpha val="43137"/>
                            </a:srgbClr>
                          </a:outerShdw>
                        </a:effectLst>
                      </a:endParaRPr>
                    </a:p>
                  </a:txBody>
                  <a:tcPr/>
                </a:tc>
                <a:tc>
                  <a:txBody>
                    <a:bodyPr/>
                    <a:lstStyle/>
                    <a:p>
                      <a:pPr algn="ctr"/>
                      <a:r>
                        <a:rPr lang="en-US" dirty="0" smtClean="0">
                          <a:effectLst>
                            <a:outerShdw blurRad="38100" dist="38100" dir="2700000" algn="tl">
                              <a:srgbClr val="000000">
                                <a:alpha val="43137"/>
                              </a:srgbClr>
                            </a:outerShdw>
                          </a:effectLst>
                        </a:rPr>
                        <a:t>Group 1</a:t>
                      </a:r>
                      <a:endParaRPr lang="en-US" b="1" dirty="0">
                        <a:effectLst>
                          <a:outerShdw blurRad="38100" dist="38100" dir="2700000" algn="tl">
                            <a:srgbClr val="000000">
                              <a:alpha val="43137"/>
                            </a:srgbClr>
                          </a:outerShdw>
                        </a:effectLst>
                      </a:endParaRPr>
                    </a:p>
                  </a:txBody>
                  <a:tcPr/>
                </a:tc>
                <a:tc>
                  <a:txBody>
                    <a:bodyPr/>
                    <a:lstStyle/>
                    <a:p>
                      <a:pPr algn="ctr"/>
                      <a:r>
                        <a:rPr lang="en-US" dirty="0" smtClean="0">
                          <a:effectLst>
                            <a:outerShdw blurRad="38100" dist="38100" dir="2700000" algn="tl">
                              <a:srgbClr val="000000">
                                <a:alpha val="43137"/>
                              </a:srgbClr>
                            </a:outerShdw>
                          </a:effectLst>
                        </a:rPr>
                        <a:t>Group 2</a:t>
                      </a:r>
                      <a:endParaRPr lang="en-US" b="1" dirty="0">
                        <a:effectLst>
                          <a:outerShdw blurRad="38100" dist="38100" dir="2700000" algn="tl">
                            <a:srgbClr val="000000">
                              <a:alpha val="43137"/>
                            </a:srgbClr>
                          </a:outerShdw>
                        </a:effectLst>
                      </a:endParaRPr>
                    </a:p>
                  </a:txBody>
                  <a:tcPr/>
                </a:tc>
                <a:tc>
                  <a:txBody>
                    <a:bodyPr/>
                    <a:lstStyle/>
                    <a:p>
                      <a:pPr algn="ctr"/>
                      <a:r>
                        <a:rPr lang="en-US" dirty="0" smtClean="0">
                          <a:effectLst>
                            <a:outerShdw blurRad="38100" dist="38100" dir="2700000" algn="tl">
                              <a:srgbClr val="000000">
                                <a:alpha val="43137"/>
                              </a:srgbClr>
                            </a:outerShdw>
                          </a:effectLst>
                        </a:rPr>
                        <a:t>Group 3</a:t>
                      </a:r>
                      <a:endParaRPr lang="en-US" b="1" dirty="0">
                        <a:effectLst>
                          <a:outerShdw blurRad="38100" dist="38100" dir="2700000" algn="tl">
                            <a:srgbClr val="000000">
                              <a:alpha val="43137"/>
                            </a:srgbClr>
                          </a:outerShdw>
                        </a:effectLst>
                      </a:endParaRPr>
                    </a:p>
                  </a:txBody>
                  <a:tcPr/>
                </a:tc>
              </a:tr>
              <a:tr h="370840">
                <a:tc>
                  <a:txBody>
                    <a:bodyPr/>
                    <a:lstStyle/>
                    <a:p>
                      <a:pPr algn="ctr"/>
                      <a:r>
                        <a:rPr lang="en-US" dirty="0" smtClean="0">
                          <a:effectLst>
                            <a:outerShdw blurRad="38100" dist="38100" dir="2700000" algn="tl">
                              <a:srgbClr val="000000">
                                <a:alpha val="43137"/>
                              </a:srgbClr>
                            </a:outerShdw>
                          </a:effectLst>
                        </a:rPr>
                        <a:t>Range of ALOS</a:t>
                      </a:r>
                      <a:endParaRPr lang="en-US" b="1" dirty="0">
                        <a:effectLst>
                          <a:outerShdw blurRad="38100" dist="38100" dir="2700000" algn="tl">
                            <a:srgbClr val="000000">
                              <a:alpha val="43137"/>
                            </a:srgbClr>
                          </a:outerShdw>
                        </a:effectLst>
                      </a:endParaRPr>
                    </a:p>
                  </a:txBody>
                  <a:tcPr/>
                </a:tc>
                <a:tc>
                  <a:txBody>
                    <a:bodyPr/>
                    <a:lstStyle/>
                    <a:p>
                      <a:pPr algn="ctr"/>
                      <a:r>
                        <a:rPr lang="en-US" dirty="0" smtClean="0">
                          <a:effectLst>
                            <a:outerShdw blurRad="38100" dist="38100" dir="2700000" algn="tl">
                              <a:srgbClr val="000000">
                                <a:alpha val="43137"/>
                              </a:srgbClr>
                            </a:outerShdw>
                          </a:effectLst>
                        </a:rPr>
                        <a:t>3.1 to 7.4</a:t>
                      </a:r>
                      <a:endParaRPr lang="en-US" b="1" dirty="0" smtClean="0">
                        <a:effectLst>
                          <a:outerShdw blurRad="38100" dist="38100" dir="2700000" algn="tl">
                            <a:srgbClr val="000000">
                              <a:alpha val="43137"/>
                            </a:srgbClr>
                          </a:outerShdw>
                        </a:effectLst>
                      </a:endParaRPr>
                    </a:p>
                  </a:txBody>
                  <a:tcPr/>
                </a:tc>
                <a:tc>
                  <a:txBody>
                    <a:bodyPr/>
                    <a:lstStyle/>
                    <a:p>
                      <a:pPr algn="ctr"/>
                      <a:r>
                        <a:rPr lang="en-US" dirty="0" smtClean="0">
                          <a:effectLst>
                            <a:outerShdw blurRad="38100" dist="38100" dir="2700000" algn="tl">
                              <a:srgbClr val="000000">
                                <a:alpha val="43137"/>
                              </a:srgbClr>
                            </a:outerShdw>
                          </a:effectLst>
                        </a:rPr>
                        <a:t>2.7 to 4.7</a:t>
                      </a:r>
                      <a:endParaRPr lang="en-US" b="1" dirty="0" smtClean="0">
                        <a:effectLst>
                          <a:outerShdw blurRad="38100" dist="38100" dir="2700000" algn="tl">
                            <a:srgbClr val="000000">
                              <a:alpha val="43137"/>
                            </a:srgbClr>
                          </a:outerShdw>
                        </a:effectLst>
                      </a:endParaRPr>
                    </a:p>
                  </a:txBody>
                  <a:tcPr/>
                </a:tc>
                <a:tc>
                  <a:txBody>
                    <a:bodyPr/>
                    <a:lstStyle/>
                    <a:p>
                      <a:pPr algn="ctr"/>
                      <a:r>
                        <a:rPr lang="en-US" dirty="0" smtClean="0">
                          <a:effectLst>
                            <a:outerShdw blurRad="38100" dist="38100" dir="2700000" algn="tl">
                              <a:srgbClr val="000000">
                                <a:alpha val="43137"/>
                              </a:srgbClr>
                            </a:outerShdw>
                          </a:effectLst>
                        </a:rPr>
                        <a:t>3 to 5.8</a:t>
                      </a:r>
                      <a:endParaRPr lang="en-US" b="1" dirty="0" smtClean="0">
                        <a:effectLst>
                          <a:outerShdw blurRad="38100" dist="38100" dir="2700000" algn="tl">
                            <a:srgbClr val="000000">
                              <a:alpha val="43137"/>
                            </a:srgbClr>
                          </a:outerShdw>
                        </a:effectLst>
                      </a:endParaRPr>
                    </a:p>
                  </a:txBody>
                  <a:tcPr/>
                </a:tc>
              </a:tr>
            </a:tbl>
          </a:graphicData>
        </a:graphic>
      </p:graphicFrame>
      <p:pic>
        <p:nvPicPr>
          <p:cNvPr id="4096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54" y="-79108"/>
            <a:ext cx="9144000" cy="4842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accent1">
                      <a:gamma/>
                      <a:shade val="60000"/>
                      <a:invGamma/>
                    </a:schemeClr>
                  </a:outerShdw>
                </a:effectLst>
              </a14:hiddenEffects>
            </a:ext>
          </a:extLst>
        </p:spPr>
      </p:pic>
      <p:sp>
        <p:nvSpPr>
          <p:cNvPr id="2" name="TextBox 1"/>
          <p:cNvSpPr txBox="1"/>
          <p:nvPr/>
        </p:nvSpPr>
        <p:spPr>
          <a:xfrm>
            <a:off x="736987" y="81886"/>
            <a:ext cx="8311486" cy="584775"/>
          </a:xfrm>
          <a:prstGeom prst="rect">
            <a:avLst/>
          </a:prstGeom>
          <a:solidFill>
            <a:schemeClr val="bg1"/>
          </a:solidFill>
        </p:spPr>
        <p:txBody>
          <a:bodyPr wrap="square" rtlCol="0">
            <a:spAutoFit/>
          </a:bodyPr>
          <a:lstStyle/>
          <a:p>
            <a:r>
              <a:rPr lang="en-US" sz="3200" b="1" dirty="0" smtClean="0">
                <a:solidFill>
                  <a:srgbClr val="0000CC"/>
                </a:solidFill>
              </a:rPr>
              <a:t>Average Length of Stay</a:t>
            </a:r>
            <a:endParaRPr lang="en-US" sz="3200" b="1" dirty="0">
              <a:solidFill>
                <a:srgbClr val="0000CC"/>
              </a:solidFill>
            </a:endParaRPr>
          </a:p>
        </p:txBody>
      </p:sp>
      <p:sp>
        <p:nvSpPr>
          <p:cNvPr id="5" name="Oval 4"/>
          <p:cNvSpPr/>
          <p:nvPr/>
        </p:nvSpPr>
        <p:spPr>
          <a:xfrm>
            <a:off x="7524328" y="685800"/>
            <a:ext cx="1440160" cy="1656184"/>
          </a:xfrm>
          <a:prstGeom prst="ellipse">
            <a:avLst/>
          </a:prstGeom>
          <a:solidFill>
            <a:schemeClr val="bg1">
              <a:lumMod val="95000"/>
            </a:schemeClr>
          </a:solidFill>
          <a:ln>
            <a:solidFill>
              <a:schemeClr val="tx2"/>
            </a:solidFill>
          </a:ln>
          <a:scene3d>
            <a:camera prst="perspectiveHeroicExtremeLeftFacing"/>
            <a:lightRig rig="flat" dir="tl">
              <a:rot lat="0" lon="0" rev="6360000"/>
            </a:lightRig>
          </a:scene3d>
          <a:sp3d contourW="19050" prstMaterial="flat">
            <a:bevelT w="63500" h="63500"/>
            <a:contourClr>
              <a:schemeClr val="accent1">
                <a:shade val="25000"/>
                <a:satMod val="180000"/>
              </a:schemeClr>
            </a:contourClr>
          </a:sp3d>
        </p:spPr>
        <p:style>
          <a:lnRef idx="0">
            <a:schemeClr val="accent1"/>
          </a:lnRef>
          <a:fillRef idx="3">
            <a:schemeClr val="accent1"/>
          </a:fillRef>
          <a:effectRef idx="3">
            <a:schemeClr val="accent1"/>
          </a:effectRef>
          <a:fontRef idx="minor">
            <a:schemeClr val="lt1"/>
          </a:fontRef>
        </p:style>
        <p:txBody>
          <a:bodyPr rtlCol="0" anchor="ctr"/>
          <a:lstStyle/>
          <a:p>
            <a:pPr algn="ctr"/>
            <a:r>
              <a:rPr lang="en-US" b="1" dirty="0" smtClean="0">
                <a:solidFill>
                  <a:schemeClr val="tx1"/>
                </a:solidFill>
                <a:latin typeface="Calibri" panose="020F0502020204030204" pitchFamily="34" charset="0"/>
                <a:cs typeface="Calibri" panose="020F0502020204030204" pitchFamily="34" charset="0"/>
              </a:rPr>
              <a:t>Overall ALOS 4.12 days</a:t>
            </a:r>
            <a:endParaRPr lang="en-US" b="1" dirty="0">
              <a:solidFill>
                <a:schemeClr val="tx1"/>
              </a:solidFill>
              <a:latin typeface="Calibri" panose="020F0502020204030204" pitchFamily="34" charset="0"/>
              <a:cs typeface="Calibri" panose="020F0502020204030204" pitchFamily="34" charset="0"/>
            </a:endParaRPr>
          </a:p>
        </p:txBody>
      </p:sp>
      <p:sp>
        <p:nvSpPr>
          <p:cNvPr id="6" name="TextBox 5"/>
          <p:cNvSpPr txBox="1"/>
          <p:nvPr/>
        </p:nvSpPr>
        <p:spPr>
          <a:xfrm>
            <a:off x="8407019" y="6488668"/>
            <a:ext cx="736981" cy="369332"/>
          </a:xfrm>
          <a:prstGeom prst="rect">
            <a:avLst/>
          </a:prstGeom>
          <a:noFill/>
        </p:spPr>
        <p:txBody>
          <a:bodyPr wrap="square" rtlCol="0">
            <a:spAutoFit/>
          </a:bodyPr>
          <a:lstStyle/>
          <a:p>
            <a:pPr algn="ctr"/>
            <a:r>
              <a:rPr lang="en-US" b="1" dirty="0" smtClean="0"/>
              <a:t>9/25</a:t>
            </a:r>
            <a:endParaRPr lang="en-US" b="1" dirty="0"/>
          </a:p>
        </p:txBody>
      </p:sp>
    </p:spTree>
    <p:extLst>
      <p:ext uri="{BB962C8B-B14F-4D97-AF65-F5344CB8AC3E}">
        <p14:creationId xmlns:p14="http://schemas.microsoft.com/office/powerpoint/2010/main" val="368687842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6131" y="198860"/>
            <a:ext cx="8877869" cy="584775"/>
          </a:xfrm>
          <a:prstGeom prst="rect">
            <a:avLst/>
          </a:prstGeom>
        </p:spPr>
        <p:txBody>
          <a:bodyPr wrap="square">
            <a:spAutoFit/>
          </a:bodyPr>
          <a:lstStyle/>
          <a:p>
            <a:r>
              <a:rPr lang="en-US" sz="3200" b="1" dirty="0">
                <a:solidFill>
                  <a:srgbClr val="0000CC"/>
                </a:solidFill>
                <a:latin typeface="Calibri" pitchFamily="34" charset="0"/>
                <a:cs typeface="Calibri" pitchFamily="34" charset="0"/>
              </a:rPr>
              <a:t>Prevalence and Preventability of Adverse </a:t>
            </a:r>
            <a:r>
              <a:rPr lang="en-US" sz="3200" b="1" dirty="0" smtClean="0">
                <a:solidFill>
                  <a:srgbClr val="0000CC"/>
                </a:solidFill>
                <a:latin typeface="Calibri" pitchFamily="34" charset="0"/>
                <a:cs typeface="Calibri" pitchFamily="34" charset="0"/>
              </a:rPr>
              <a:t>Events</a:t>
            </a:r>
            <a:endParaRPr lang="en-US" sz="3200" b="1" dirty="0">
              <a:solidFill>
                <a:srgbClr val="0000CC"/>
              </a:solidFill>
              <a:latin typeface="Calibri" pitchFamily="34" charset="0"/>
              <a:cs typeface="Calibri" pitchFamily="34" charset="0"/>
            </a:endParaRPr>
          </a:p>
        </p:txBody>
      </p:sp>
      <p:graphicFrame>
        <p:nvGraphicFramePr>
          <p:cNvPr id="7" name="Content Placeholder 3"/>
          <p:cNvGraphicFramePr>
            <a:graphicFrameLocks/>
          </p:cNvGraphicFramePr>
          <p:nvPr>
            <p:extLst>
              <p:ext uri="{D42A27DB-BD31-4B8C-83A1-F6EECF244321}">
                <p14:modId xmlns:p14="http://schemas.microsoft.com/office/powerpoint/2010/main" val="3321823249"/>
              </p:ext>
            </p:extLst>
          </p:nvPr>
        </p:nvGraphicFramePr>
        <p:xfrm>
          <a:off x="934417" y="1450670"/>
          <a:ext cx="7238772" cy="5366386"/>
        </p:xfrm>
        <a:graphic>
          <a:graphicData uri="http://schemas.openxmlformats.org/drawingml/2006/table">
            <a:tbl>
              <a:tblPr firstRow="1" bandRow="1">
                <a:tableStyleId>{F5AB1C69-6EDB-4FF4-983F-18BD219EF322}</a:tableStyleId>
              </a:tblPr>
              <a:tblGrid>
                <a:gridCol w="1809693"/>
                <a:gridCol w="1809693"/>
                <a:gridCol w="1809693"/>
                <a:gridCol w="1809693"/>
              </a:tblGrid>
              <a:tr h="520066">
                <a:tc>
                  <a:txBody>
                    <a:bodyPr/>
                    <a:lstStyle/>
                    <a:p>
                      <a:r>
                        <a:rPr lang="en-US" sz="1800" b="1" dirty="0" smtClean="0">
                          <a:latin typeface="Calibri" panose="020F0502020204030204" pitchFamily="34" charset="0"/>
                          <a:cs typeface="Calibri" panose="020F0502020204030204" pitchFamily="34" charset="0"/>
                        </a:rPr>
                        <a:t>Country</a:t>
                      </a:r>
                      <a:endParaRPr lang="en-US" sz="1800" b="1" dirty="0">
                        <a:solidFill>
                          <a:schemeClr val="bg1"/>
                        </a:solidFill>
                        <a:latin typeface="Calibri" panose="020F0502020204030204" pitchFamily="34" charset="0"/>
                        <a:cs typeface="Calibri" panose="020F0502020204030204" pitchFamily="34" charset="0"/>
                      </a:endParaRPr>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1800" b="1" u="none" strike="noStrike" cap="none" normalizeH="0" baseline="0" dirty="0" smtClean="0">
                          <a:ln>
                            <a:noFill/>
                          </a:ln>
                          <a:effectLst/>
                          <a:latin typeface="Calibri" panose="020F0502020204030204" pitchFamily="34" charset="0"/>
                          <a:cs typeface="Calibri" panose="020F0502020204030204" pitchFamily="34" charset="0"/>
                        </a:rPr>
                        <a:t>Adverse event rate</a:t>
                      </a:r>
                      <a:endParaRPr kumimoji="0" lang="en-US" sz="1800" b="1" i="0" u="none" strike="noStrike" cap="none" normalizeH="0" baseline="0" dirty="0" smtClean="0">
                        <a:ln>
                          <a:noFill/>
                        </a:ln>
                        <a:solidFill>
                          <a:schemeClr val="bg1"/>
                        </a:solidFill>
                        <a:effectLst/>
                        <a:latin typeface="Calibri" panose="020F0502020204030204" pitchFamily="34" charset="0"/>
                        <a:cs typeface="Calibri" panose="020F0502020204030204" pitchFamily="34" charset="0"/>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u="none" strike="noStrike" cap="none" normalizeH="0" baseline="0" dirty="0" smtClean="0">
                          <a:ln>
                            <a:noFill/>
                          </a:ln>
                          <a:effectLst/>
                          <a:latin typeface="Calibri" panose="020F0502020204030204" pitchFamily="34" charset="0"/>
                          <a:cs typeface="Calibri" panose="020F0502020204030204" pitchFamily="34" charset="0"/>
                        </a:rPr>
                        <a:t>Permanent disability</a:t>
                      </a:r>
                      <a:endParaRPr kumimoji="0" lang="en-US" sz="1800" b="1" i="0" u="none" strike="noStrike" cap="none" normalizeH="0" baseline="0" dirty="0" smtClean="0">
                        <a:ln>
                          <a:noFill/>
                        </a:ln>
                        <a:solidFill>
                          <a:schemeClr val="bg1"/>
                        </a:solidFill>
                        <a:effectLst/>
                        <a:latin typeface="Calibri" panose="020F0502020204030204" pitchFamily="34" charset="0"/>
                        <a:cs typeface="Calibri" panose="020F0502020204030204" pitchFamily="34" charset="0"/>
                      </a:endParaRP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u="none" strike="noStrike" cap="none" normalizeH="0" baseline="0" dirty="0" smtClean="0">
                          <a:ln>
                            <a:noFill/>
                          </a:ln>
                          <a:effectLst/>
                          <a:latin typeface="Calibri" panose="020F0502020204030204" pitchFamily="34" charset="0"/>
                          <a:cs typeface="Calibri" panose="020F0502020204030204" pitchFamily="34" charset="0"/>
                        </a:rPr>
                        <a:t>Percent AE preventable</a:t>
                      </a:r>
                      <a:endParaRPr kumimoji="0" lang="en-US" sz="1800" b="1" i="0" u="none" strike="noStrike" cap="none" normalizeH="0" baseline="0" dirty="0" smtClean="0">
                        <a:ln>
                          <a:noFill/>
                        </a:ln>
                        <a:solidFill>
                          <a:schemeClr val="bg1"/>
                        </a:solidFill>
                        <a:effectLst/>
                        <a:latin typeface="Calibri" panose="020F0502020204030204" pitchFamily="34" charset="0"/>
                        <a:cs typeface="Calibri" panose="020F0502020204030204" pitchFamily="34" charset="0"/>
                      </a:endParaRPr>
                    </a:p>
                  </a:txBody>
                  <a:tcPr horzOverflow="overflow"/>
                </a:tc>
              </a:tr>
              <a:tr h="502325">
                <a:tc>
                  <a:txBody>
                    <a:bodyPr/>
                    <a:lstStyle/>
                    <a:p>
                      <a:r>
                        <a:rPr lang="en-US" sz="1800" b="1" dirty="0" smtClean="0">
                          <a:latin typeface="Calibri" panose="020F0502020204030204" pitchFamily="34" charset="0"/>
                          <a:cs typeface="Calibri" panose="020F0502020204030204" pitchFamily="34" charset="0"/>
                        </a:rPr>
                        <a:t>Egypt</a:t>
                      </a:r>
                    </a:p>
                    <a:p>
                      <a:endParaRPr lang="en-US" sz="1800" b="1" dirty="0">
                        <a:latin typeface="Calibri" pitchFamily="34" charset="0"/>
                        <a:cs typeface="Calibri" pitchFamily="34" charset="0"/>
                      </a:endParaRPr>
                    </a:p>
                  </a:txBody>
                  <a:tcPr/>
                </a:tc>
                <a:tc>
                  <a:txBody>
                    <a:bodyPr/>
                    <a:lstStyle/>
                    <a:p>
                      <a:pPr marL="0" marR="0" algn="ctr">
                        <a:spcBef>
                          <a:spcPts val="0"/>
                        </a:spcBef>
                        <a:spcAft>
                          <a:spcPts val="0"/>
                        </a:spcAft>
                      </a:pPr>
                      <a:r>
                        <a:rPr lang="en-US" sz="1800" b="1" dirty="0" smtClean="0">
                          <a:latin typeface="Calibri" panose="020F0502020204030204" pitchFamily="34" charset="0"/>
                          <a:cs typeface="Calibri" panose="020F0502020204030204" pitchFamily="34" charset="0"/>
                        </a:rPr>
                        <a:t>6 </a:t>
                      </a:r>
                    </a:p>
                  </a:txBody>
                  <a:tcPr marL="68580" marR="68580" marT="0" marB="0" anchor="ctr"/>
                </a:tc>
                <a:tc>
                  <a:txBody>
                    <a:bodyPr/>
                    <a:lstStyle/>
                    <a:p>
                      <a:pPr marL="0" marR="0" algn="ctr">
                        <a:spcBef>
                          <a:spcPts val="0"/>
                        </a:spcBef>
                        <a:spcAft>
                          <a:spcPts val="0"/>
                        </a:spcAft>
                      </a:pPr>
                      <a:r>
                        <a:rPr lang="en-US" sz="1800" b="1" dirty="0" smtClean="0">
                          <a:latin typeface="Calibri" panose="020F0502020204030204" pitchFamily="34" charset="0"/>
                          <a:cs typeface="Calibri" panose="020F0502020204030204" pitchFamily="34" charset="0"/>
                        </a:rPr>
                        <a:t>0.7%</a:t>
                      </a:r>
                      <a:endParaRPr lang="en-US" sz="1800" b="1" dirty="0">
                        <a:latin typeface="Calibri" pitchFamily="34" charset="0"/>
                        <a:ea typeface="Times New Roman"/>
                        <a:cs typeface="Calibri" pitchFamily="34" charset="0"/>
                      </a:endParaRPr>
                    </a:p>
                  </a:txBody>
                  <a:tcPr marL="68580" marR="68580" marT="0" marB="0" anchor="ctr"/>
                </a:tc>
                <a:tc>
                  <a:txBody>
                    <a:bodyPr/>
                    <a:lstStyle/>
                    <a:p>
                      <a:pPr marL="0" marR="0" algn="ctr">
                        <a:spcBef>
                          <a:spcPts val="0"/>
                        </a:spcBef>
                        <a:spcAft>
                          <a:spcPts val="0"/>
                        </a:spcAft>
                      </a:pPr>
                      <a:r>
                        <a:rPr lang="en-US" sz="1800" b="1" dirty="0" smtClean="0">
                          <a:latin typeface="Calibri" panose="020F0502020204030204" pitchFamily="34" charset="0"/>
                          <a:cs typeface="Calibri" panose="020F0502020204030204" pitchFamily="34" charset="0"/>
                        </a:rPr>
                        <a:t>73%</a:t>
                      </a:r>
                      <a:endParaRPr lang="en-US" sz="1800" b="1" dirty="0">
                        <a:solidFill>
                          <a:schemeClr val="accent2">
                            <a:lumMod val="75000"/>
                          </a:schemeClr>
                        </a:solidFill>
                        <a:latin typeface="Calibri" pitchFamily="34" charset="0"/>
                        <a:ea typeface="Times New Roman"/>
                        <a:cs typeface="Calibri" pitchFamily="34" charset="0"/>
                      </a:endParaRPr>
                    </a:p>
                  </a:txBody>
                  <a:tcPr marL="68580" marR="68580" marT="0" marB="0" anchor="ctr"/>
                </a:tc>
              </a:tr>
              <a:tr h="520066">
                <a:tc>
                  <a:txBody>
                    <a:bodyPr/>
                    <a:lstStyle/>
                    <a:p>
                      <a:r>
                        <a:rPr lang="en-US" sz="1800" b="1" dirty="0" smtClean="0">
                          <a:latin typeface="Calibri" panose="020F0502020204030204" pitchFamily="34" charset="0"/>
                          <a:cs typeface="Calibri" panose="020F0502020204030204" pitchFamily="34" charset="0"/>
                        </a:rPr>
                        <a:t>Jordan</a:t>
                      </a:r>
                    </a:p>
                    <a:p>
                      <a:endParaRPr lang="en-US" sz="1800" b="1" dirty="0">
                        <a:latin typeface="Calibri" pitchFamily="34" charset="0"/>
                        <a:cs typeface="Calibri" pitchFamily="34" charset="0"/>
                      </a:endParaRPr>
                    </a:p>
                  </a:txBody>
                  <a:tcPr/>
                </a:tc>
                <a:tc>
                  <a:txBody>
                    <a:bodyPr/>
                    <a:lstStyle/>
                    <a:p>
                      <a:pPr marL="0" marR="0" algn="ctr">
                        <a:spcBef>
                          <a:spcPts val="0"/>
                        </a:spcBef>
                        <a:spcAft>
                          <a:spcPts val="0"/>
                        </a:spcAft>
                      </a:pPr>
                      <a:r>
                        <a:rPr lang="en-US" sz="1800" b="1" dirty="0" smtClean="0">
                          <a:latin typeface="Calibri" panose="020F0502020204030204" pitchFamily="34" charset="0"/>
                          <a:cs typeface="Calibri" panose="020F0502020204030204" pitchFamily="34" charset="0"/>
                        </a:rPr>
                        <a:t>2.8 </a:t>
                      </a:r>
                    </a:p>
                  </a:txBody>
                  <a:tcPr marL="68580" marR="68580" marT="0" marB="0" anchor="ctr"/>
                </a:tc>
                <a:tc>
                  <a:txBody>
                    <a:bodyPr/>
                    <a:lstStyle/>
                    <a:p>
                      <a:pPr marL="0" marR="0" algn="ctr">
                        <a:spcBef>
                          <a:spcPts val="0"/>
                        </a:spcBef>
                        <a:spcAft>
                          <a:spcPts val="0"/>
                        </a:spcAft>
                      </a:pPr>
                      <a:r>
                        <a:rPr lang="en-US" sz="1800" b="1" dirty="0" smtClean="0">
                          <a:latin typeface="Calibri" panose="020F0502020204030204" pitchFamily="34" charset="0"/>
                          <a:cs typeface="Calibri" panose="020F0502020204030204" pitchFamily="34" charset="0"/>
                        </a:rPr>
                        <a:t>0.1%</a:t>
                      </a:r>
                      <a:endParaRPr lang="en-US" sz="1800" b="1" dirty="0">
                        <a:latin typeface="Calibri" pitchFamily="34" charset="0"/>
                        <a:ea typeface="Times New Roman"/>
                        <a:cs typeface="Calibri" pitchFamily="34" charset="0"/>
                      </a:endParaRPr>
                    </a:p>
                  </a:txBody>
                  <a:tcPr marL="68580" marR="68580" marT="0" marB="0" anchor="ctr"/>
                </a:tc>
                <a:tc>
                  <a:txBody>
                    <a:bodyPr/>
                    <a:lstStyle/>
                    <a:p>
                      <a:pPr marL="0" marR="0" algn="ctr">
                        <a:spcBef>
                          <a:spcPts val="0"/>
                        </a:spcBef>
                        <a:spcAft>
                          <a:spcPts val="0"/>
                        </a:spcAft>
                      </a:pPr>
                      <a:r>
                        <a:rPr lang="en-US" sz="1800" b="1" dirty="0" smtClean="0">
                          <a:latin typeface="Calibri" panose="020F0502020204030204" pitchFamily="34" charset="0"/>
                          <a:cs typeface="Calibri" panose="020F0502020204030204" pitchFamily="34" charset="0"/>
                        </a:rPr>
                        <a:t>83%</a:t>
                      </a:r>
                      <a:endParaRPr lang="en-US" sz="1800" b="1" dirty="0">
                        <a:solidFill>
                          <a:schemeClr val="accent2">
                            <a:lumMod val="75000"/>
                          </a:schemeClr>
                        </a:solidFill>
                        <a:latin typeface="Calibri" pitchFamily="34" charset="0"/>
                        <a:ea typeface="Times New Roman"/>
                        <a:cs typeface="Calibri" pitchFamily="34" charset="0"/>
                      </a:endParaRPr>
                    </a:p>
                  </a:txBody>
                  <a:tcPr marL="68580" marR="68580" marT="0" marB="0" anchor="ctr"/>
                </a:tc>
              </a:tr>
              <a:tr h="520066">
                <a:tc>
                  <a:txBody>
                    <a:bodyPr/>
                    <a:lstStyle/>
                    <a:p>
                      <a:r>
                        <a:rPr lang="en-US" sz="1800" b="1" dirty="0" smtClean="0">
                          <a:latin typeface="Calibri" panose="020F0502020204030204" pitchFamily="34" charset="0"/>
                          <a:cs typeface="Calibri" panose="020F0502020204030204" pitchFamily="34" charset="0"/>
                        </a:rPr>
                        <a:t>Morocco</a:t>
                      </a:r>
                    </a:p>
                    <a:p>
                      <a:endParaRPr lang="en-US" sz="1800" b="1" dirty="0">
                        <a:latin typeface="Calibri" pitchFamily="34" charset="0"/>
                        <a:cs typeface="Calibri" pitchFamily="34" charset="0"/>
                      </a:endParaRPr>
                    </a:p>
                  </a:txBody>
                  <a:tcPr/>
                </a:tc>
                <a:tc>
                  <a:txBody>
                    <a:bodyPr/>
                    <a:lstStyle/>
                    <a:p>
                      <a:pPr marL="0" marR="0" algn="ctr">
                        <a:spcBef>
                          <a:spcPts val="0"/>
                        </a:spcBef>
                        <a:spcAft>
                          <a:spcPts val="0"/>
                        </a:spcAft>
                      </a:pPr>
                      <a:r>
                        <a:rPr lang="en-US" sz="1800" b="1" dirty="0" smtClean="0">
                          <a:latin typeface="Calibri" panose="020F0502020204030204" pitchFamily="34" charset="0"/>
                          <a:cs typeface="Calibri" panose="020F0502020204030204" pitchFamily="34" charset="0"/>
                        </a:rPr>
                        <a:t>14.8 </a:t>
                      </a:r>
                    </a:p>
                  </a:txBody>
                  <a:tcPr marL="68580" marR="68580" marT="0" marB="0" anchor="ctr"/>
                </a:tc>
                <a:tc>
                  <a:txBody>
                    <a:bodyPr/>
                    <a:lstStyle/>
                    <a:p>
                      <a:pPr marL="0" marR="0" algn="ctr">
                        <a:spcBef>
                          <a:spcPts val="0"/>
                        </a:spcBef>
                        <a:spcAft>
                          <a:spcPts val="0"/>
                        </a:spcAft>
                      </a:pPr>
                      <a:r>
                        <a:rPr lang="en-US" sz="1800" b="1" u="sng" dirty="0" smtClean="0">
                          <a:latin typeface="Calibri" panose="020F0502020204030204" pitchFamily="34" charset="0"/>
                          <a:cs typeface="Calibri" panose="020F0502020204030204" pitchFamily="34" charset="0"/>
                        </a:rPr>
                        <a:t>3.4%</a:t>
                      </a:r>
                      <a:endParaRPr lang="en-US" sz="1800" b="1" u="sng" dirty="0">
                        <a:latin typeface="Calibri" pitchFamily="34" charset="0"/>
                        <a:ea typeface="Times New Roman"/>
                        <a:cs typeface="Calibri" pitchFamily="34" charset="0"/>
                      </a:endParaRPr>
                    </a:p>
                  </a:txBody>
                  <a:tcPr marL="68580" marR="68580" marT="0" marB="0" anchor="ctr"/>
                </a:tc>
                <a:tc>
                  <a:txBody>
                    <a:bodyPr/>
                    <a:lstStyle/>
                    <a:p>
                      <a:pPr marL="0" marR="0" algn="ctr">
                        <a:spcBef>
                          <a:spcPts val="0"/>
                        </a:spcBef>
                        <a:spcAft>
                          <a:spcPts val="0"/>
                        </a:spcAft>
                      </a:pPr>
                      <a:r>
                        <a:rPr lang="en-US" sz="1800" b="1" dirty="0" smtClean="0">
                          <a:latin typeface="Calibri" panose="020F0502020204030204" pitchFamily="34" charset="0"/>
                          <a:cs typeface="Calibri" panose="020F0502020204030204" pitchFamily="34" charset="0"/>
                        </a:rPr>
                        <a:t>86%</a:t>
                      </a:r>
                      <a:endParaRPr lang="en-US" sz="1800" b="1" dirty="0">
                        <a:solidFill>
                          <a:schemeClr val="accent2">
                            <a:lumMod val="75000"/>
                          </a:schemeClr>
                        </a:solidFill>
                        <a:latin typeface="Calibri" pitchFamily="34" charset="0"/>
                        <a:ea typeface="Times New Roman"/>
                        <a:cs typeface="Calibri" pitchFamily="34" charset="0"/>
                      </a:endParaRPr>
                    </a:p>
                  </a:txBody>
                  <a:tcPr marL="68580" marR="68580" marT="0" marB="0" anchor="ctr"/>
                </a:tc>
              </a:tr>
              <a:tr h="520066">
                <a:tc>
                  <a:txBody>
                    <a:bodyPr/>
                    <a:lstStyle/>
                    <a:p>
                      <a:r>
                        <a:rPr lang="en-US" sz="1800" b="1" dirty="0" smtClean="0">
                          <a:latin typeface="Calibri" panose="020F0502020204030204" pitchFamily="34" charset="0"/>
                          <a:cs typeface="Calibri" panose="020F0502020204030204" pitchFamily="34" charset="0"/>
                        </a:rPr>
                        <a:t>Sudan</a:t>
                      </a:r>
                    </a:p>
                    <a:p>
                      <a:endParaRPr lang="en-US" sz="1800" b="1" dirty="0">
                        <a:latin typeface="Calibri" pitchFamily="34" charset="0"/>
                        <a:cs typeface="Calibri" pitchFamily="34" charset="0"/>
                      </a:endParaRPr>
                    </a:p>
                  </a:txBody>
                  <a:tcPr/>
                </a:tc>
                <a:tc>
                  <a:txBody>
                    <a:bodyPr/>
                    <a:lstStyle/>
                    <a:p>
                      <a:pPr marL="0" marR="0" algn="ctr">
                        <a:spcBef>
                          <a:spcPts val="0"/>
                        </a:spcBef>
                        <a:spcAft>
                          <a:spcPts val="0"/>
                        </a:spcAft>
                      </a:pPr>
                      <a:r>
                        <a:rPr lang="en-US" sz="1800" b="1" dirty="0" smtClean="0">
                          <a:latin typeface="Calibri" panose="020F0502020204030204" pitchFamily="34" charset="0"/>
                          <a:cs typeface="Calibri" panose="020F0502020204030204" pitchFamily="34" charset="0"/>
                        </a:rPr>
                        <a:t>5.5 </a:t>
                      </a:r>
                    </a:p>
                  </a:txBody>
                  <a:tcPr marL="68580" marR="68580" marT="0" marB="0" anchor="ctr"/>
                </a:tc>
                <a:tc>
                  <a:txBody>
                    <a:bodyPr/>
                    <a:lstStyle/>
                    <a:p>
                      <a:pPr marL="0" marR="0" algn="ctr">
                        <a:spcBef>
                          <a:spcPts val="0"/>
                        </a:spcBef>
                        <a:spcAft>
                          <a:spcPts val="0"/>
                        </a:spcAft>
                      </a:pPr>
                      <a:r>
                        <a:rPr lang="en-US" sz="1800" b="1" dirty="0" smtClean="0">
                          <a:latin typeface="Calibri" panose="020F0502020204030204" pitchFamily="34" charset="0"/>
                          <a:cs typeface="Calibri" panose="020F0502020204030204" pitchFamily="34" charset="0"/>
                        </a:rPr>
                        <a:t>0.6%</a:t>
                      </a:r>
                      <a:endParaRPr lang="en-US" sz="1800" b="1" dirty="0">
                        <a:latin typeface="Calibri" pitchFamily="34" charset="0"/>
                        <a:ea typeface="Times New Roman"/>
                        <a:cs typeface="Calibri" pitchFamily="34" charset="0"/>
                      </a:endParaRPr>
                    </a:p>
                  </a:txBody>
                  <a:tcPr marL="68580" marR="68580" marT="0" marB="0" anchor="ctr"/>
                </a:tc>
                <a:tc>
                  <a:txBody>
                    <a:bodyPr/>
                    <a:lstStyle/>
                    <a:p>
                      <a:pPr marL="0" marR="0" algn="ctr">
                        <a:spcBef>
                          <a:spcPts val="0"/>
                        </a:spcBef>
                        <a:spcAft>
                          <a:spcPts val="0"/>
                        </a:spcAft>
                      </a:pPr>
                      <a:r>
                        <a:rPr lang="en-US" sz="1800" b="1" dirty="0" smtClean="0">
                          <a:latin typeface="Calibri" panose="020F0502020204030204" pitchFamily="34" charset="0"/>
                          <a:cs typeface="Calibri" panose="020F0502020204030204" pitchFamily="34" charset="0"/>
                        </a:rPr>
                        <a:t>84%</a:t>
                      </a:r>
                      <a:endParaRPr lang="en-US" sz="1800" b="1" dirty="0">
                        <a:solidFill>
                          <a:schemeClr val="accent2">
                            <a:lumMod val="75000"/>
                          </a:schemeClr>
                        </a:solidFill>
                        <a:latin typeface="Calibri" pitchFamily="34" charset="0"/>
                        <a:ea typeface="Times New Roman"/>
                        <a:cs typeface="Calibri" pitchFamily="34" charset="0"/>
                      </a:endParaRPr>
                    </a:p>
                  </a:txBody>
                  <a:tcPr marL="68580" marR="68580" marT="0" marB="0" anchor="ctr"/>
                </a:tc>
              </a:tr>
              <a:tr h="520066">
                <a:tc>
                  <a:txBody>
                    <a:bodyPr/>
                    <a:lstStyle/>
                    <a:p>
                      <a:r>
                        <a:rPr lang="en-US" sz="1800" b="1" dirty="0" smtClean="0">
                          <a:latin typeface="Calibri" panose="020F0502020204030204" pitchFamily="34" charset="0"/>
                          <a:cs typeface="Calibri" panose="020F0502020204030204" pitchFamily="34" charset="0"/>
                        </a:rPr>
                        <a:t>Tunisia</a:t>
                      </a:r>
                    </a:p>
                    <a:p>
                      <a:endParaRPr lang="en-US" sz="1800" b="1" dirty="0">
                        <a:latin typeface="Calibri" pitchFamily="34" charset="0"/>
                        <a:cs typeface="Calibri" pitchFamily="34" charset="0"/>
                      </a:endParaRPr>
                    </a:p>
                  </a:txBody>
                  <a:tcPr/>
                </a:tc>
                <a:tc>
                  <a:txBody>
                    <a:bodyPr/>
                    <a:lstStyle/>
                    <a:p>
                      <a:pPr marL="0" marR="0" algn="ctr">
                        <a:spcBef>
                          <a:spcPts val="0"/>
                        </a:spcBef>
                        <a:spcAft>
                          <a:spcPts val="0"/>
                        </a:spcAft>
                      </a:pPr>
                      <a:r>
                        <a:rPr lang="en-US" sz="1800" b="1" dirty="0" smtClean="0">
                          <a:latin typeface="Calibri" panose="020F0502020204030204" pitchFamily="34" charset="0"/>
                          <a:cs typeface="Calibri" panose="020F0502020204030204" pitchFamily="34" charset="0"/>
                        </a:rPr>
                        <a:t>8.3 </a:t>
                      </a:r>
                    </a:p>
                  </a:txBody>
                  <a:tcPr marL="68580" marR="68580" marT="0" marB="0" anchor="ctr"/>
                </a:tc>
                <a:tc>
                  <a:txBody>
                    <a:bodyPr/>
                    <a:lstStyle/>
                    <a:p>
                      <a:pPr marL="0" marR="0" algn="ctr">
                        <a:spcBef>
                          <a:spcPts val="0"/>
                        </a:spcBef>
                        <a:spcAft>
                          <a:spcPts val="0"/>
                        </a:spcAft>
                      </a:pPr>
                      <a:r>
                        <a:rPr lang="en-US" sz="1800" b="1" dirty="0" smtClean="0">
                          <a:latin typeface="Calibri" panose="020F0502020204030204" pitchFamily="34" charset="0"/>
                          <a:cs typeface="Calibri" panose="020F0502020204030204" pitchFamily="34" charset="0"/>
                        </a:rPr>
                        <a:t>0.7%</a:t>
                      </a:r>
                      <a:endParaRPr lang="en-US" sz="1800" b="1" dirty="0">
                        <a:latin typeface="Calibri" pitchFamily="34" charset="0"/>
                        <a:ea typeface="Times New Roman"/>
                        <a:cs typeface="Calibri" pitchFamily="34" charset="0"/>
                      </a:endParaRPr>
                    </a:p>
                  </a:txBody>
                  <a:tcPr marL="68580" marR="68580" marT="0" marB="0" anchor="ctr"/>
                </a:tc>
                <a:tc>
                  <a:txBody>
                    <a:bodyPr/>
                    <a:lstStyle/>
                    <a:p>
                      <a:pPr marL="0" marR="0" algn="ctr">
                        <a:spcBef>
                          <a:spcPts val="0"/>
                        </a:spcBef>
                        <a:spcAft>
                          <a:spcPts val="0"/>
                        </a:spcAft>
                      </a:pPr>
                      <a:r>
                        <a:rPr lang="en-US" sz="1800" b="1" dirty="0" smtClean="0">
                          <a:latin typeface="Calibri" panose="020F0502020204030204" pitchFamily="34" charset="0"/>
                          <a:cs typeface="Calibri" panose="020F0502020204030204" pitchFamily="34" charset="0"/>
                        </a:rPr>
                        <a:t>86%</a:t>
                      </a:r>
                      <a:endParaRPr lang="en-US" sz="1800" b="1" dirty="0">
                        <a:solidFill>
                          <a:schemeClr val="accent2">
                            <a:lumMod val="75000"/>
                          </a:schemeClr>
                        </a:solidFill>
                        <a:latin typeface="Calibri" pitchFamily="34" charset="0"/>
                        <a:ea typeface="Times New Roman"/>
                        <a:cs typeface="Calibri" pitchFamily="34" charset="0"/>
                      </a:endParaRPr>
                    </a:p>
                  </a:txBody>
                  <a:tcPr marL="68580" marR="68580" marT="0" marB="0" anchor="ctr"/>
                </a:tc>
              </a:tr>
              <a:tr h="454557">
                <a:tc>
                  <a:txBody>
                    <a:bodyPr/>
                    <a:lstStyle/>
                    <a:p>
                      <a:r>
                        <a:rPr lang="en-US" sz="1800" b="1" dirty="0" smtClean="0">
                          <a:latin typeface="Calibri" panose="020F0502020204030204" pitchFamily="34" charset="0"/>
                          <a:cs typeface="Calibri" panose="020F0502020204030204" pitchFamily="34" charset="0"/>
                        </a:rPr>
                        <a:t>Yemen</a:t>
                      </a:r>
                    </a:p>
                    <a:p>
                      <a:endParaRPr lang="en-US" sz="1800" b="1" dirty="0">
                        <a:latin typeface="Calibri" pitchFamily="34" charset="0"/>
                        <a:cs typeface="Calibri" pitchFamily="34" charset="0"/>
                      </a:endParaRPr>
                    </a:p>
                  </a:txBody>
                  <a:tcPr/>
                </a:tc>
                <a:tc>
                  <a:txBody>
                    <a:bodyPr/>
                    <a:lstStyle/>
                    <a:p>
                      <a:pPr marL="0" marR="0" algn="ctr">
                        <a:spcBef>
                          <a:spcPts val="0"/>
                        </a:spcBef>
                        <a:spcAft>
                          <a:spcPts val="0"/>
                        </a:spcAft>
                      </a:pPr>
                      <a:r>
                        <a:rPr lang="en-US" sz="1800" b="1" u="sng" dirty="0" smtClean="0">
                          <a:latin typeface="Calibri" panose="020F0502020204030204" pitchFamily="34" charset="0"/>
                          <a:cs typeface="Calibri" panose="020F0502020204030204" pitchFamily="34" charset="0"/>
                        </a:rPr>
                        <a:t>18.4</a:t>
                      </a:r>
                      <a:r>
                        <a:rPr lang="en-US" sz="1800" b="1" dirty="0" smtClean="0">
                          <a:latin typeface="Calibri" panose="020F0502020204030204" pitchFamily="34" charset="0"/>
                          <a:cs typeface="Calibri" panose="020F0502020204030204" pitchFamily="34" charset="0"/>
                        </a:rPr>
                        <a:t> </a:t>
                      </a:r>
                    </a:p>
                  </a:txBody>
                  <a:tcPr marL="68580" marR="68580" marT="0" marB="0" anchor="ctr"/>
                </a:tc>
                <a:tc>
                  <a:txBody>
                    <a:bodyPr/>
                    <a:lstStyle/>
                    <a:p>
                      <a:pPr marL="0" marR="0" algn="ctr">
                        <a:spcBef>
                          <a:spcPts val="0"/>
                        </a:spcBef>
                        <a:spcAft>
                          <a:spcPts val="0"/>
                        </a:spcAft>
                      </a:pPr>
                      <a:r>
                        <a:rPr lang="en-US" sz="1800" b="1" u="sng" dirty="0" smtClean="0">
                          <a:latin typeface="Calibri" panose="020F0502020204030204" pitchFamily="34" charset="0"/>
                          <a:cs typeface="Calibri" panose="020F0502020204030204" pitchFamily="34" charset="0"/>
                        </a:rPr>
                        <a:t>3.1%</a:t>
                      </a:r>
                      <a:endParaRPr lang="en-US" sz="1800" b="1" u="sng" dirty="0">
                        <a:latin typeface="Calibri" pitchFamily="34" charset="0"/>
                        <a:ea typeface="Times New Roman"/>
                        <a:cs typeface="Calibri" pitchFamily="34" charset="0"/>
                      </a:endParaRPr>
                    </a:p>
                  </a:txBody>
                  <a:tcPr marL="68580" marR="68580" marT="0" marB="0" anchor="ctr"/>
                </a:tc>
                <a:tc>
                  <a:txBody>
                    <a:bodyPr/>
                    <a:lstStyle/>
                    <a:p>
                      <a:pPr marL="0" marR="0" algn="ctr">
                        <a:spcBef>
                          <a:spcPts val="0"/>
                        </a:spcBef>
                        <a:spcAft>
                          <a:spcPts val="0"/>
                        </a:spcAft>
                      </a:pPr>
                      <a:r>
                        <a:rPr lang="en-US" sz="1800" b="1" dirty="0" smtClean="0">
                          <a:latin typeface="Calibri" panose="020F0502020204030204" pitchFamily="34" charset="0"/>
                          <a:cs typeface="Calibri" panose="020F0502020204030204" pitchFamily="34" charset="0"/>
                        </a:rPr>
                        <a:t>93%</a:t>
                      </a:r>
                      <a:endParaRPr lang="en-US" sz="1800" b="1" dirty="0">
                        <a:solidFill>
                          <a:schemeClr val="accent2">
                            <a:lumMod val="75000"/>
                          </a:schemeClr>
                        </a:solidFill>
                        <a:latin typeface="Calibri" pitchFamily="34" charset="0"/>
                        <a:ea typeface="Times New Roman"/>
                        <a:cs typeface="Calibri" pitchFamily="34" charset="0"/>
                      </a:endParaRPr>
                    </a:p>
                  </a:txBody>
                  <a:tcPr marL="68580" marR="68580" marT="0" marB="0" anchor="ctr"/>
                </a:tc>
              </a:tr>
              <a:tr h="297181">
                <a:tc>
                  <a:txBody>
                    <a:bodyPr/>
                    <a:lstStyle/>
                    <a:p>
                      <a:r>
                        <a:rPr lang="en-US" sz="1800" b="1" dirty="0" smtClean="0">
                          <a:latin typeface="Calibri" panose="020F0502020204030204" pitchFamily="34" charset="0"/>
                          <a:cs typeface="Calibri" panose="020F0502020204030204" pitchFamily="34" charset="0"/>
                        </a:rPr>
                        <a:t>EMR [Range]</a:t>
                      </a:r>
                      <a:endParaRPr lang="en-US" sz="1800" b="1" dirty="0">
                        <a:latin typeface="Calibri" pitchFamily="34" charset="0"/>
                        <a:cs typeface="Calibri" pitchFamily="34" charset="0"/>
                      </a:endParaRPr>
                    </a:p>
                  </a:txBody>
                  <a:tcPr/>
                </a:tc>
                <a:tc>
                  <a:txBody>
                    <a:bodyPr/>
                    <a:lstStyle/>
                    <a:p>
                      <a:pPr marL="0" marR="0" algn="ctr">
                        <a:spcBef>
                          <a:spcPts val="0"/>
                        </a:spcBef>
                        <a:spcAft>
                          <a:spcPts val="0"/>
                        </a:spcAft>
                      </a:pPr>
                      <a:r>
                        <a:rPr lang="en-US" sz="1800" b="1" dirty="0" smtClean="0">
                          <a:latin typeface="Calibri" panose="020F0502020204030204" pitchFamily="34" charset="0"/>
                          <a:cs typeface="Calibri" panose="020F0502020204030204" pitchFamily="34" charset="0"/>
                        </a:rPr>
                        <a:t>2.8-18.4 </a:t>
                      </a:r>
                      <a:endParaRPr lang="en-US" sz="1800" b="1" dirty="0">
                        <a:latin typeface="Calibri" pitchFamily="34" charset="0"/>
                        <a:ea typeface="Times New Roman"/>
                        <a:cs typeface="Calibri" pitchFamily="34" charset="0"/>
                      </a:endParaRPr>
                    </a:p>
                  </a:txBody>
                  <a:tcPr marL="68580" marR="68580" marT="0" marB="0" anchor="ctr"/>
                </a:tc>
                <a:tc>
                  <a:txBody>
                    <a:bodyPr/>
                    <a:lstStyle/>
                    <a:p>
                      <a:pPr marL="0" marR="0" algn="ctr">
                        <a:spcBef>
                          <a:spcPts val="0"/>
                        </a:spcBef>
                        <a:spcAft>
                          <a:spcPts val="0"/>
                        </a:spcAft>
                      </a:pPr>
                      <a:r>
                        <a:rPr lang="en-US" sz="1800" b="1" dirty="0" smtClean="0">
                          <a:latin typeface="Calibri" panose="020F0502020204030204" pitchFamily="34" charset="0"/>
                          <a:cs typeface="Calibri" panose="020F0502020204030204" pitchFamily="34" charset="0"/>
                        </a:rPr>
                        <a:t>0.1-3.1%</a:t>
                      </a:r>
                      <a:endParaRPr lang="en-US" sz="1800" b="1" dirty="0">
                        <a:latin typeface="Calibri" pitchFamily="34" charset="0"/>
                        <a:ea typeface="Times New Roman"/>
                        <a:cs typeface="Calibri" pitchFamily="34" charset="0"/>
                      </a:endParaRPr>
                    </a:p>
                  </a:txBody>
                  <a:tcPr marL="68580" marR="68580" marT="0" marB="0" anchor="ctr"/>
                </a:tc>
                <a:tc>
                  <a:txBody>
                    <a:bodyPr/>
                    <a:lstStyle/>
                    <a:p>
                      <a:pPr marL="0" marR="0" algn="ctr">
                        <a:spcBef>
                          <a:spcPts val="0"/>
                        </a:spcBef>
                        <a:spcAft>
                          <a:spcPts val="0"/>
                        </a:spcAft>
                      </a:pPr>
                      <a:r>
                        <a:rPr lang="en-US" sz="1800" b="1" dirty="0" smtClean="0">
                          <a:latin typeface="Calibri" panose="020F0502020204030204" pitchFamily="34" charset="0"/>
                          <a:cs typeface="Calibri" panose="020F0502020204030204" pitchFamily="34" charset="0"/>
                        </a:rPr>
                        <a:t>73-93%</a:t>
                      </a:r>
                      <a:endParaRPr lang="en-US" sz="1800" b="1" dirty="0">
                        <a:solidFill>
                          <a:schemeClr val="accent2">
                            <a:lumMod val="75000"/>
                          </a:schemeClr>
                        </a:solidFill>
                        <a:latin typeface="Calibri" pitchFamily="34" charset="0"/>
                        <a:ea typeface="Times New Roman"/>
                        <a:cs typeface="Calibri" pitchFamily="34" charset="0"/>
                      </a:endParaRPr>
                    </a:p>
                  </a:txBody>
                  <a:tcPr marL="68580" marR="68580" marT="0" marB="0" anchor="ctr"/>
                </a:tc>
              </a:tr>
              <a:tr h="520066">
                <a:tc gridSpan="4">
                  <a:txBody>
                    <a:bodyPr/>
                    <a:lstStyle/>
                    <a:p>
                      <a:pPr marL="0" marR="0" indent="0" algn="l" defTabSz="801472" rtl="0" eaLnBrk="1" fontAlgn="auto" latinLnBrk="0" hangingPunct="1">
                        <a:lnSpc>
                          <a:spcPct val="100000"/>
                        </a:lnSpc>
                        <a:spcBef>
                          <a:spcPts val="0"/>
                        </a:spcBef>
                        <a:spcAft>
                          <a:spcPts val="0"/>
                        </a:spcAft>
                        <a:buClrTx/>
                        <a:buSzTx/>
                        <a:buFontTx/>
                        <a:buNone/>
                        <a:tabLst/>
                        <a:defRPr/>
                      </a:pPr>
                      <a:r>
                        <a:rPr lang="en-US" sz="1400" b="0" kern="1200" dirty="0" smtClean="0">
                          <a:effectLst/>
                          <a:latin typeface="Calibri" panose="020F0502020204030204" pitchFamily="34" charset="0"/>
                          <a:cs typeface="Calibri" panose="020F0502020204030204" pitchFamily="34" charset="0"/>
                        </a:rPr>
                        <a:t>Wilson et al (2012). Patient safety in developing countries: retrospective estimation of scale and nature of harm to patients in hospital. BMJ; 344: 1-14.</a:t>
                      </a:r>
                      <a:endParaRPr lang="en-US" sz="1400" b="0" kern="1200" dirty="0" smtClean="0">
                        <a:solidFill>
                          <a:schemeClr val="dk1"/>
                        </a:solidFill>
                        <a:effectLst/>
                        <a:latin typeface="Calibri" panose="020F0502020204030204" pitchFamily="34" charset="0"/>
                        <a:ea typeface="+mn-ea"/>
                        <a:cs typeface="Calibri" panose="020F0502020204030204" pitchFamily="34" charset="0"/>
                      </a:endParaRPr>
                    </a:p>
                  </a:txBody>
                  <a:tcPr/>
                </a:tc>
                <a:tc hMerge="1">
                  <a:txBody>
                    <a:bodyPr/>
                    <a:lstStyle/>
                    <a:p>
                      <a:pPr marL="0" marR="0" algn="ctr">
                        <a:spcBef>
                          <a:spcPts val="0"/>
                        </a:spcBef>
                        <a:spcAft>
                          <a:spcPts val="0"/>
                        </a:spcAft>
                      </a:pPr>
                      <a:endParaRPr lang="en-US" sz="2800" dirty="0">
                        <a:latin typeface="Times New Roman"/>
                        <a:ea typeface="Times New Roman"/>
                        <a:cs typeface="Traditional Arabic"/>
                      </a:endParaRPr>
                    </a:p>
                  </a:txBody>
                  <a:tcPr marL="68580" marR="68580" marT="0" marB="0" anchor="ctr"/>
                </a:tc>
                <a:tc hMerge="1">
                  <a:txBody>
                    <a:bodyPr/>
                    <a:lstStyle/>
                    <a:p>
                      <a:pPr marL="0" marR="0" algn="ctr">
                        <a:spcBef>
                          <a:spcPts val="0"/>
                        </a:spcBef>
                        <a:spcAft>
                          <a:spcPts val="0"/>
                        </a:spcAft>
                      </a:pPr>
                      <a:endParaRPr lang="en-US" sz="2800" dirty="0">
                        <a:latin typeface="Times New Roman"/>
                        <a:ea typeface="Times New Roman"/>
                        <a:cs typeface="Traditional Arabic"/>
                      </a:endParaRPr>
                    </a:p>
                  </a:txBody>
                  <a:tcPr marL="68580" marR="68580" marT="0" marB="0" anchor="ctr"/>
                </a:tc>
                <a:tc hMerge="1">
                  <a:txBody>
                    <a:bodyPr/>
                    <a:lstStyle/>
                    <a:p>
                      <a:pPr marL="0" marR="0" algn="ctr">
                        <a:spcBef>
                          <a:spcPts val="0"/>
                        </a:spcBef>
                        <a:spcAft>
                          <a:spcPts val="0"/>
                        </a:spcAft>
                      </a:pPr>
                      <a:endParaRPr lang="en-US" sz="3200" b="1" dirty="0">
                        <a:solidFill>
                          <a:schemeClr val="accent2">
                            <a:lumMod val="75000"/>
                          </a:schemeClr>
                        </a:solidFill>
                        <a:latin typeface="Times New Roman"/>
                        <a:ea typeface="Times New Roman"/>
                        <a:cs typeface="Traditional Arabic"/>
                      </a:endParaRPr>
                    </a:p>
                  </a:txBody>
                  <a:tcPr marL="68580" marR="68580" marT="0" marB="0" anchor="ctr"/>
                </a:tc>
              </a:tr>
            </a:tbl>
          </a:graphicData>
        </a:graphic>
      </p:graphicFrame>
      <p:sp>
        <p:nvSpPr>
          <p:cNvPr id="8" name="Oval 7"/>
          <p:cNvSpPr/>
          <p:nvPr/>
        </p:nvSpPr>
        <p:spPr bwMode="auto">
          <a:xfrm>
            <a:off x="6770426" y="913911"/>
            <a:ext cx="1066800" cy="533400"/>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1042988" rtl="1" eaLnBrk="1" fontAlgn="base" latinLnBrk="0" hangingPunct="1">
              <a:lnSpc>
                <a:spcPct val="100000"/>
              </a:lnSpc>
              <a:spcBef>
                <a:spcPct val="0"/>
              </a:spcBef>
              <a:spcAft>
                <a:spcPct val="0"/>
              </a:spcAft>
              <a:buClrTx/>
              <a:buSzTx/>
              <a:buFontTx/>
              <a:buNone/>
              <a:tabLst/>
            </a:pPr>
            <a:r>
              <a:rPr kumimoji="0" lang="en-US" b="1" i="0" u="sng" strike="noStrike" cap="none" normalizeH="0" baseline="0" dirty="0" smtClean="0">
                <a:ln>
                  <a:noFill/>
                </a:ln>
                <a:solidFill>
                  <a:srgbClr val="C00000"/>
                </a:solidFill>
                <a:effectLst/>
                <a:latin typeface="Arial" charset="0"/>
                <a:cs typeface="Arial" charset="0"/>
              </a:rPr>
              <a:t>83%</a:t>
            </a:r>
          </a:p>
        </p:txBody>
      </p:sp>
      <p:sp>
        <p:nvSpPr>
          <p:cNvPr id="10" name="Oval 9"/>
          <p:cNvSpPr/>
          <p:nvPr/>
        </p:nvSpPr>
        <p:spPr bwMode="auto">
          <a:xfrm>
            <a:off x="3215185" y="923896"/>
            <a:ext cx="1066800" cy="526774"/>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1042988" rtl="1" eaLnBrk="1" fontAlgn="base" latinLnBrk="0" hangingPunct="1">
              <a:lnSpc>
                <a:spcPct val="100000"/>
              </a:lnSpc>
              <a:spcBef>
                <a:spcPct val="0"/>
              </a:spcBef>
              <a:spcAft>
                <a:spcPct val="0"/>
              </a:spcAft>
              <a:buClrTx/>
              <a:buSzTx/>
              <a:buFontTx/>
              <a:buNone/>
              <a:tabLst/>
            </a:pPr>
            <a:r>
              <a:rPr kumimoji="0" lang="en-US" b="1" i="0" u="sng" strike="noStrike" cap="none" normalizeH="0" baseline="0" dirty="0" smtClean="0">
                <a:ln>
                  <a:noFill/>
                </a:ln>
                <a:solidFill>
                  <a:srgbClr val="C00000"/>
                </a:solidFill>
                <a:effectLst/>
                <a:latin typeface="Arial" charset="0"/>
                <a:cs typeface="Arial" charset="0"/>
              </a:rPr>
              <a:t>8.2</a:t>
            </a:r>
          </a:p>
          <a:p>
            <a:pPr marL="0" marR="0" indent="0" algn="ctr" defTabSz="1042988" rtl="1" eaLnBrk="1" fontAlgn="base" latinLnBrk="0" hangingPunct="1">
              <a:lnSpc>
                <a:spcPct val="100000"/>
              </a:lnSpc>
              <a:spcBef>
                <a:spcPct val="0"/>
              </a:spcBef>
              <a:spcAft>
                <a:spcPct val="0"/>
              </a:spcAft>
              <a:buClrTx/>
              <a:buSzTx/>
              <a:buFontTx/>
              <a:buNone/>
              <a:tabLst/>
            </a:pPr>
            <a:r>
              <a:rPr kumimoji="0" lang="en-US" b="1" i="0" u="none" strike="noStrike" cap="none" normalizeH="0" baseline="0" dirty="0" smtClean="0">
                <a:ln>
                  <a:noFill/>
                </a:ln>
                <a:solidFill>
                  <a:srgbClr val="FF0000"/>
                </a:solidFill>
                <a:effectLst/>
                <a:latin typeface="Arial" charset="0"/>
                <a:cs typeface="Arial" charset="0"/>
              </a:rPr>
              <a:t> </a:t>
            </a:r>
          </a:p>
        </p:txBody>
      </p:sp>
      <p:sp>
        <p:nvSpPr>
          <p:cNvPr id="6" name="TextBox 5"/>
          <p:cNvSpPr txBox="1"/>
          <p:nvPr/>
        </p:nvSpPr>
        <p:spPr>
          <a:xfrm>
            <a:off x="8420667" y="6447724"/>
            <a:ext cx="736981" cy="369332"/>
          </a:xfrm>
          <a:prstGeom prst="rect">
            <a:avLst/>
          </a:prstGeom>
          <a:noFill/>
        </p:spPr>
        <p:txBody>
          <a:bodyPr wrap="square" rtlCol="0">
            <a:spAutoFit/>
          </a:bodyPr>
          <a:lstStyle/>
          <a:p>
            <a:pPr algn="ctr"/>
            <a:r>
              <a:rPr lang="en-US" b="1" dirty="0" smtClean="0"/>
              <a:t>10/25</a:t>
            </a:r>
            <a:endParaRPr lang="en-US" b="1" dirty="0"/>
          </a:p>
        </p:txBody>
      </p:sp>
    </p:spTree>
    <p:extLst>
      <p:ext uri="{BB962C8B-B14F-4D97-AF65-F5344CB8AC3E}">
        <p14:creationId xmlns:p14="http://schemas.microsoft.com/office/powerpoint/2010/main" val="73801005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23529" y="282583"/>
            <a:ext cx="5286768" cy="584775"/>
          </a:xfrm>
          <a:prstGeom prst="rect">
            <a:avLst/>
          </a:prstGeom>
        </p:spPr>
        <p:txBody>
          <a:bodyPr wrap="none">
            <a:spAutoFit/>
          </a:bodyPr>
          <a:lstStyle/>
          <a:p>
            <a:pPr lvl="0"/>
            <a:r>
              <a:rPr lang="en-US" sz="3200" b="1" dirty="0">
                <a:solidFill>
                  <a:srgbClr val="0000CC"/>
                </a:solidFill>
                <a:latin typeface="Calibri" panose="020F0502020204030204" pitchFamily="34" charset="0"/>
                <a:cs typeface="Calibri" panose="020F0502020204030204" pitchFamily="34" charset="0"/>
              </a:rPr>
              <a:t>Key </a:t>
            </a:r>
            <a:r>
              <a:rPr lang="en-US" sz="3200" b="1" dirty="0" smtClean="0">
                <a:solidFill>
                  <a:srgbClr val="0000CC"/>
                </a:solidFill>
                <a:latin typeface="Calibri" panose="020F0502020204030204" pitchFamily="34" charset="0"/>
                <a:cs typeface="Calibri" panose="020F0502020204030204" pitchFamily="34" charset="0"/>
              </a:rPr>
              <a:t>Challenges: Hospital Care </a:t>
            </a:r>
            <a:endParaRPr lang="en-US" sz="3200" b="1" dirty="0">
              <a:solidFill>
                <a:srgbClr val="0000CC"/>
              </a:solidFill>
              <a:latin typeface="Calibri" panose="020F0502020204030204" pitchFamily="34" charset="0"/>
              <a:cs typeface="Calibri" panose="020F0502020204030204" pitchFamily="34" charset="0"/>
            </a:endParaRPr>
          </a:p>
        </p:txBody>
      </p:sp>
      <p:sp>
        <p:nvSpPr>
          <p:cNvPr id="2" name="TextBox 1"/>
          <p:cNvSpPr txBox="1"/>
          <p:nvPr/>
        </p:nvSpPr>
        <p:spPr>
          <a:xfrm>
            <a:off x="842153" y="2579419"/>
            <a:ext cx="8001595" cy="3339376"/>
          </a:xfrm>
          <a:prstGeom prst="rect">
            <a:avLst/>
          </a:prstGeom>
          <a:noFill/>
        </p:spPr>
        <p:txBody>
          <a:bodyPr wrap="square" rtlCol="0">
            <a:spAutoFit/>
          </a:bodyPr>
          <a:lstStyle/>
          <a:p>
            <a:pPr marL="285750" indent="-285750">
              <a:spcBef>
                <a:spcPts val="600"/>
              </a:spcBef>
              <a:buFont typeface="Wingdings" panose="05000000000000000000" pitchFamily="2" charset="2"/>
              <a:buChar char="ü"/>
              <a:defRPr/>
            </a:pPr>
            <a:r>
              <a:rPr lang="en-US" sz="2400" dirty="0">
                <a:latin typeface="Calibri" panose="020F0502020204030204" pitchFamily="34" charset="0"/>
                <a:cs typeface="Calibri" pitchFamily="34" charset="0"/>
              </a:rPr>
              <a:t>Gap in valid and </a:t>
            </a:r>
            <a:r>
              <a:rPr lang="en-US" sz="2400" u="sng" dirty="0">
                <a:latin typeface="Calibri" pitchFamily="34" charset="0"/>
                <a:cs typeface="Calibri" pitchFamily="34" charset="0"/>
              </a:rPr>
              <a:t>reliable information</a:t>
            </a:r>
            <a:r>
              <a:rPr lang="en-US" sz="2400" dirty="0">
                <a:latin typeface="Calibri" pitchFamily="34" charset="0"/>
                <a:cs typeface="Calibri" pitchFamily="34" charset="0"/>
              </a:rPr>
              <a:t> on hospital sector</a:t>
            </a:r>
          </a:p>
          <a:p>
            <a:pPr>
              <a:spcBef>
                <a:spcPts val="600"/>
              </a:spcBef>
              <a:buFont typeface="Wingdings" panose="05000000000000000000" pitchFamily="2" charset="2"/>
              <a:buChar char="ü"/>
              <a:defRPr/>
            </a:pPr>
            <a:r>
              <a:rPr lang="en-US" sz="2400" dirty="0" smtClean="0">
                <a:latin typeface="Calibri" pitchFamily="34" charset="0"/>
                <a:cs typeface="Calibri" pitchFamily="34" charset="0"/>
              </a:rPr>
              <a:t>Inadequate </a:t>
            </a:r>
            <a:r>
              <a:rPr lang="en-US" sz="2400" dirty="0">
                <a:latin typeface="Calibri" pitchFamily="34" charset="0"/>
                <a:cs typeface="Calibri" pitchFamily="34" charset="0"/>
              </a:rPr>
              <a:t>attention to </a:t>
            </a:r>
            <a:r>
              <a:rPr lang="en-US" sz="2400" u="sng" dirty="0">
                <a:latin typeface="Calibri" pitchFamily="34" charset="0"/>
                <a:cs typeface="Calibri" pitchFamily="34" charset="0"/>
              </a:rPr>
              <a:t>quality and safety of care</a:t>
            </a:r>
            <a:endParaRPr lang="en-US" sz="2400" dirty="0">
              <a:latin typeface="Calibri" panose="020F0502020204030204" pitchFamily="34" charset="0"/>
              <a:cs typeface="Calibri" panose="020F0502020204030204" pitchFamily="34" charset="0"/>
            </a:endParaRPr>
          </a:p>
          <a:p>
            <a:pPr>
              <a:spcBef>
                <a:spcPts val="600"/>
              </a:spcBef>
              <a:buFont typeface="Wingdings" panose="05000000000000000000" pitchFamily="2" charset="2"/>
              <a:buChar char="ü"/>
              <a:defRPr/>
            </a:pPr>
            <a:r>
              <a:rPr lang="en-US" sz="2400" u="sng" dirty="0">
                <a:latin typeface="Calibri" pitchFamily="34" charset="0"/>
                <a:cs typeface="Calibri" pitchFamily="34" charset="0"/>
              </a:rPr>
              <a:t>Unequal distribution of hospital beds</a:t>
            </a:r>
          </a:p>
          <a:p>
            <a:pPr>
              <a:spcBef>
                <a:spcPts val="600"/>
              </a:spcBef>
              <a:buFont typeface="Wingdings" panose="05000000000000000000" pitchFamily="2" charset="2"/>
              <a:buChar char="ü"/>
              <a:defRPr/>
            </a:pPr>
            <a:r>
              <a:rPr lang="en-US" sz="2400" dirty="0">
                <a:latin typeface="Calibri" pitchFamily="34" charset="0"/>
                <a:cs typeface="Calibri" pitchFamily="34" charset="0"/>
              </a:rPr>
              <a:t>Absence of </a:t>
            </a:r>
            <a:r>
              <a:rPr lang="en-US" sz="2400" u="sng" dirty="0">
                <a:latin typeface="Calibri" pitchFamily="34" charset="0"/>
                <a:cs typeface="Calibri" pitchFamily="34" charset="0"/>
              </a:rPr>
              <a:t>national strategic hospital planning </a:t>
            </a:r>
          </a:p>
          <a:p>
            <a:pPr>
              <a:spcBef>
                <a:spcPts val="600"/>
              </a:spcBef>
              <a:buFont typeface="Wingdings" panose="05000000000000000000" pitchFamily="2" charset="2"/>
              <a:buChar char="ü"/>
              <a:defRPr/>
            </a:pPr>
            <a:r>
              <a:rPr lang="en-US" sz="2400" u="sng" dirty="0">
                <a:latin typeface="Calibri" pitchFamily="34" charset="0"/>
                <a:cs typeface="Calibri" pitchFamily="34" charset="0"/>
              </a:rPr>
              <a:t>Highly centralized</a:t>
            </a:r>
            <a:r>
              <a:rPr lang="en-US" sz="2400" dirty="0">
                <a:latin typeface="Calibri" pitchFamily="34" charset="0"/>
                <a:cs typeface="Calibri" pitchFamily="34" charset="0"/>
              </a:rPr>
              <a:t> hospital management</a:t>
            </a:r>
          </a:p>
          <a:p>
            <a:pPr>
              <a:spcBef>
                <a:spcPts val="600"/>
              </a:spcBef>
              <a:buFont typeface="Wingdings" panose="05000000000000000000" pitchFamily="2" charset="2"/>
              <a:buChar char="ü"/>
              <a:defRPr/>
            </a:pPr>
            <a:r>
              <a:rPr lang="en-US" sz="2400" u="sng" dirty="0">
                <a:latin typeface="Calibri" pitchFamily="34" charset="0"/>
                <a:cs typeface="Calibri" pitchFamily="34" charset="0"/>
              </a:rPr>
              <a:t>Weak referral system</a:t>
            </a:r>
            <a:r>
              <a:rPr lang="en-US" sz="2400" dirty="0">
                <a:latin typeface="Calibri" pitchFamily="34" charset="0"/>
                <a:cs typeface="Calibri" pitchFamily="34" charset="0"/>
              </a:rPr>
              <a:t> and hospital networks</a:t>
            </a:r>
            <a:endParaRPr lang="en-US" sz="2400" b="1" dirty="0">
              <a:latin typeface="Calibri" panose="020F0502020204030204" pitchFamily="34" charset="0"/>
              <a:cs typeface="Calibri" panose="020F0502020204030204" pitchFamily="34" charset="0"/>
            </a:endParaRPr>
          </a:p>
          <a:p>
            <a:pPr>
              <a:buFont typeface="Wingdings" panose="05000000000000000000" pitchFamily="2" charset="2"/>
              <a:buChar char="ü"/>
              <a:defRPr/>
            </a:pPr>
            <a:r>
              <a:rPr lang="en-US" sz="2400" dirty="0">
                <a:latin typeface="Calibri" pitchFamily="34" charset="0"/>
                <a:cs typeface="Calibri" pitchFamily="34" charset="0"/>
              </a:rPr>
              <a:t>Limited systematic analysis of </a:t>
            </a:r>
            <a:r>
              <a:rPr lang="en-US" sz="2400" u="sng" dirty="0">
                <a:latin typeface="Calibri" pitchFamily="34" charset="0"/>
                <a:cs typeface="Calibri" pitchFamily="34" charset="0"/>
              </a:rPr>
              <a:t>population </a:t>
            </a:r>
            <a:r>
              <a:rPr lang="en-US" sz="2400" u="sng" dirty="0" smtClean="0">
                <a:latin typeface="Calibri" pitchFamily="34" charset="0"/>
                <a:cs typeface="Calibri" pitchFamily="34" charset="0"/>
              </a:rPr>
              <a:t>needs/expectations</a:t>
            </a:r>
            <a:endParaRPr lang="en-US" sz="2400" u="sng" dirty="0">
              <a:latin typeface="Calibri" pitchFamily="34" charset="0"/>
              <a:cs typeface="Calibri" pitchFamily="34" charset="0"/>
            </a:endParaRPr>
          </a:p>
          <a:p>
            <a:endParaRPr lang="en-US" dirty="0"/>
          </a:p>
        </p:txBody>
      </p:sp>
      <p:sp>
        <p:nvSpPr>
          <p:cNvPr id="5" name="TextBox 4"/>
          <p:cNvSpPr txBox="1"/>
          <p:nvPr/>
        </p:nvSpPr>
        <p:spPr>
          <a:xfrm>
            <a:off x="27287" y="6209731"/>
            <a:ext cx="3070746" cy="646331"/>
          </a:xfrm>
          <a:prstGeom prst="rect">
            <a:avLst/>
          </a:prstGeom>
          <a:noFill/>
        </p:spPr>
        <p:txBody>
          <a:bodyPr wrap="square" rtlCol="0">
            <a:spAutoFit/>
          </a:bodyPr>
          <a:lstStyle/>
          <a:p>
            <a:r>
              <a:rPr lang="en-US" b="1" dirty="0">
                <a:solidFill>
                  <a:srgbClr val="C00000"/>
                </a:solidFill>
              </a:rPr>
              <a:t>II</a:t>
            </a:r>
            <a:r>
              <a:rPr lang="en-US" dirty="0">
                <a:solidFill>
                  <a:srgbClr val="C00000"/>
                </a:solidFill>
              </a:rPr>
              <a:t>. </a:t>
            </a:r>
            <a:r>
              <a:rPr lang="en-US" b="1" dirty="0">
                <a:solidFill>
                  <a:srgbClr val="C00000"/>
                </a:solidFill>
              </a:rPr>
              <a:t>Hospital Care</a:t>
            </a:r>
          </a:p>
          <a:p>
            <a:endParaRPr lang="en-US" dirty="0"/>
          </a:p>
        </p:txBody>
      </p:sp>
      <p:pic>
        <p:nvPicPr>
          <p:cNvPr id="7" name="Image 4" descr="cg4a5fc18ce08ce0.jpg"/>
          <p:cNvPicPr>
            <a:picLocks noChangeAspect="1"/>
          </p:cNvPicPr>
          <p:nvPr/>
        </p:nvPicPr>
        <p:blipFill>
          <a:blip r:embed="rId3" cstate="email">
            <a:extLst>
              <a:ext uri="{28A0092B-C50C-407E-A947-70E740481C1C}">
                <a14:useLocalDpi xmlns:a14="http://schemas.microsoft.com/office/drawing/2010/main" val="0"/>
              </a:ext>
            </a:extLst>
          </a:blip>
          <a:srcRect b="4688"/>
          <a:stretch>
            <a:fillRect/>
          </a:stretch>
        </p:blipFill>
        <p:spPr bwMode="auto">
          <a:xfrm>
            <a:off x="7165376" y="173401"/>
            <a:ext cx="1978624" cy="2101755"/>
          </a:xfrm>
          <a:prstGeom prst="rect">
            <a:avLst/>
          </a:prstGeom>
          <a:noFill/>
          <a:ln>
            <a:noFill/>
          </a:ln>
          <a:scene3d>
            <a:camera prst="perspectiveContrastingLeftFacing"/>
            <a:lightRig rig="threePt" dir="t"/>
          </a:scene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a:xfrm>
            <a:off x="8407019" y="6488668"/>
            <a:ext cx="736981" cy="369332"/>
          </a:xfrm>
          <a:prstGeom prst="rect">
            <a:avLst/>
          </a:prstGeom>
          <a:noFill/>
        </p:spPr>
        <p:txBody>
          <a:bodyPr wrap="square" rtlCol="0">
            <a:spAutoFit/>
          </a:bodyPr>
          <a:lstStyle/>
          <a:p>
            <a:pPr algn="ctr"/>
            <a:r>
              <a:rPr lang="en-US" b="1" dirty="0" smtClean="0"/>
              <a:t>11/25</a:t>
            </a:r>
            <a:endParaRPr lang="en-US" b="1" dirty="0"/>
          </a:p>
        </p:txBody>
      </p:sp>
    </p:spTree>
    <p:extLst>
      <p:ext uri="{BB962C8B-B14F-4D97-AF65-F5344CB8AC3E}">
        <p14:creationId xmlns:p14="http://schemas.microsoft.com/office/powerpoint/2010/main" val="134342332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0616" y="241825"/>
            <a:ext cx="7105527" cy="584775"/>
          </a:xfrm>
          <a:prstGeom prst="rect">
            <a:avLst/>
          </a:prstGeom>
        </p:spPr>
        <p:txBody>
          <a:bodyPr wrap="square">
            <a:spAutoFit/>
          </a:bodyPr>
          <a:lstStyle/>
          <a:p>
            <a:r>
              <a:rPr lang="en-US" sz="3200" b="1" dirty="0" smtClean="0">
                <a:solidFill>
                  <a:srgbClr val="0000CC"/>
                </a:solidFill>
                <a:latin typeface="Calibri" panose="020F0502020204030204" pitchFamily="34" charset="0"/>
                <a:cs typeface="Calibri" panose="020F0502020204030204" pitchFamily="34" charset="0"/>
              </a:rPr>
              <a:t>III. Private Health Sector </a:t>
            </a:r>
            <a:endParaRPr lang="en-US" sz="3200" b="1" dirty="0">
              <a:solidFill>
                <a:srgbClr val="0000CC"/>
              </a:solidFill>
              <a:latin typeface="Calibri" panose="020F0502020204030204" pitchFamily="34" charset="0"/>
              <a:cs typeface="Calibri" panose="020F0502020204030204" pitchFamily="34" charset="0"/>
            </a:endParaRPr>
          </a:p>
        </p:txBody>
      </p:sp>
      <p:sp>
        <p:nvSpPr>
          <p:cNvPr id="6" name="TextBox 5"/>
          <p:cNvSpPr txBox="1"/>
          <p:nvPr/>
        </p:nvSpPr>
        <p:spPr>
          <a:xfrm>
            <a:off x="4134788" y="2866053"/>
            <a:ext cx="5213925" cy="2062103"/>
          </a:xfrm>
          <a:prstGeom prst="rect">
            <a:avLst/>
          </a:prstGeom>
          <a:noFill/>
          <a:ln>
            <a:solidFill>
              <a:schemeClr val="tx1"/>
            </a:solidFill>
          </a:ln>
          <a:scene3d>
            <a:camera prst="perspectiveContrastingLeftFacing"/>
            <a:lightRig rig="threePt" dir="t"/>
          </a:scene3d>
          <a:sp3d>
            <a:bevelT/>
          </a:sp3d>
        </p:spPr>
        <p:txBody>
          <a:bodyPr wrap="square" rtlCol="0">
            <a:spAutoFit/>
          </a:bodyPr>
          <a:lstStyle/>
          <a:p>
            <a:pPr lvl="0"/>
            <a:r>
              <a:rPr lang="en-US" b="1" dirty="0">
                <a:solidFill>
                  <a:srgbClr val="C00000"/>
                </a:solidFill>
                <a:latin typeface="Calibri" panose="020F0502020204030204" pitchFamily="34" charset="0"/>
                <a:cs typeface="Calibri" panose="020F0502020204030204" pitchFamily="34" charset="0"/>
              </a:rPr>
              <a:t> </a:t>
            </a:r>
            <a:r>
              <a:rPr lang="en-US" b="1" dirty="0" smtClean="0">
                <a:solidFill>
                  <a:srgbClr val="C00000"/>
                </a:solidFill>
                <a:latin typeface="Calibri" panose="020F0502020204030204" pitchFamily="34" charset="0"/>
                <a:cs typeface="Calibri" panose="020F0502020204030204" pitchFamily="34" charset="0"/>
              </a:rPr>
              <a:t>            Highlights</a:t>
            </a:r>
          </a:p>
          <a:p>
            <a:pPr marL="285750" lvl="0" indent="-285750">
              <a:buFont typeface="Wingdings" panose="05000000000000000000" pitchFamily="2" charset="2"/>
              <a:buChar char="Ø"/>
            </a:pPr>
            <a:endParaRPr lang="en-US" b="1" dirty="0" smtClean="0">
              <a:solidFill>
                <a:srgbClr val="C00000"/>
              </a:solidFill>
              <a:latin typeface="Calibri" panose="020F0502020204030204" pitchFamily="34" charset="0"/>
              <a:cs typeface="Calibri" panose="020F0502020204030204" pitchFamily="34" charset="0"/>
            </a:endParaRPr>
          </a:p>
          <a:p>
            <a:pPr marL="742950" lvl="1" indent="-285750">
              <a:buFont typeface="Wingdings" panose="05000000000000000000" pitchFamily="2" charset="2"/>
              <a:buChar char="Ø"/>
            </a:pPr>
            <a:r>
              <a:rPr lang="en-GB" sz="1850" b="1" dirty="0" smtClean="0">
                <a:latin typeface="Calibri" panose="020F0502020204030204" pitchFamily="34" charset="0"/>
                <a:cs typeface="Calibri" panose="020F0502020204030204" pitchFamily="34" charset="0"/>
              </a:rPr>
              <a:t>Population have better </a:t>
            </a:r>
            <a:r>
              <a:rPr lang="en-GB" sz="1850" b="1" dirty="0">
                <a:latin typeface="Calibri" panose="020F0502020204030204" pitchFamily="34" charset="0"/>
                <a:cs typeface="Calibri" panose="020F0502020204030204" pitchFamily="34" charset="0"/>
              </a:rPr>
              <a:t>perception </a:t>
            </a:r>
            <a:r>
              <a:rPr lang="en-GB" sz="1850" b="1" dirty="0" smtClean="0">
                <a:latin typeface="Calibri" panose="020F0502020204030204" pitchFamily="34" charset="0"/>
                <a:cs typeface="Calibri" panose="020F0502020204030204" pitchFamily="34" charset="0"/>
              </a:rPr>
              <a:t> </a:t>
            </a:r>
            <a:endParaRPr lang="en-US" sz="1850" b="1" dirty="0">
              <a:latin typeface="Calibri" panose="020F0502020204030204" pitchFamily="34" charset="0"/>
              <a:cs typeface="Calibri" panose="020F0502020204030204" pitchFamily="34" charset="0"/>
            </a:endParaRPr>
          </a:p>
          <a:p>
            <a:pPr marL="742950" lvl="1" indent="-285750">
              <a:buFont typeface="Wingdings" panose="05000000000000000000" pitchFamily="2" charset="2"/>
              <a:buChar char="Ø"/>
            </a:pPr>
            <a:r>
              <a:rPr lang="en-US" sz="1850" b="1" dirty="0" smtClean="0">
                <a:latin typeface="Calibri" panose="020F0502020204030204" pitchFamily="34" charset="0"/>
                <a:cs typeface="Calibri" panose="020F0502020204030204" pitchFamily="34" charset="0"/>
              </a:rPr>
              <a:t>Covers </a:t>
            </a:r>
            <a:r>
              <a:rPr lang="en-GB" sz="1850" b="1" dirty="0">
                <a:latin typeface="Calibri" panose="020F0502020204030204" pitchFamily="34" charset="0"/>
                <a:cs typeface="Calibri" panose="020F0502020204030204" pitchFamily="34" charset="0"/>
              </a:rPr>
              <a:t>33% to 86% of outpatient services </a:t>
            </a:r>
            <a:endParaRPr lang="en-US" sz="1850" b="1" dirty="0">
              <a:latin typeface="Calibri" panose="020F0502020204030204" pitchFamily="34" charset="0"/>
              <a:cs typeface="Calibri" panose="020F0502020204030204" pitchFamily="34" charset="0"/>
            </a:endParaRPr>
          </a:p>
          <a:p>
            <a:pPr marL="742950" lvl="1" indent="-285750">
              <a:buFont typeface="Wingdings" panose="05000000000000000000" pitchFamily="2" charset="2"/>
              <a:buChar char="Ø"/>
            </a:pPr>
            <a:r>
              <a:rPr lang="en-US" sz="1850" b="1" dirty="0">
                <a:latin typeface="Calibri" panose="020F0502020204030204" pitchFamily="34" charset="0"/>
                <a:cs typeface="Calibri" panose="020F0502020204030204" pitchFamily="34" charset="0"/>
              </a:rPr>
              <a:t>Limited MOH capacity to </a:t>
            </a:r>
            <a:r>
              <a:rPr lang="en-US" sz="1850" b="1" dirty="0" smtClean="0">
                <a:latin typeface="Calibri" panose="020F0502020204030204" pitchFamily="34" charset="0"/>
                <a:cs typeface="Calibri" panose="020F0502020204030204" pitchFamily="34" charset="0"/>
              </a:rPr>
              <a:t>enforce </a:t>
            </a:r>
            <a:r>
              <a:rPr lang="en-US" sz="1850" b="1" dirty="0">
                <a:latin typeface="Calibri" panose="020F0502020204030204" pitchFamily="34" charset="0"/>
                <a:cs typeface="Calibri" panose="020F0502020204030204" pitchFamily="34" charset="0"/>
              </a:rPr>
              <a:t>policies </a:t>
            </a:r>
          </a:p>
          <a:p>
            <a:pPr marL="742950" lvl="1" indent="-285750">
              <a:buFont typeface="Wingdings" panose="05000000000000000000" pitchFamily="2" charset="2"/>
              <a:buChar char="Ø"/>
            </a:pPr>
            <a:r>
              <a:rPr lang="en-GB" sz="1850" b="1" dirty="0">
                <a:latin typeface="Calibri" panose="020F0502020204030204" pitchFamily="34" charset="0"/>
                <a:cs typeface="Calibri" panose="020F0502020204030204" pitchFamily="34" charset="0"/>
              </a:rPr>
              <a:t>11% - 81</a:t>
            </a:r>
            <a:r>
              <a:rPr lang="en-GB" sz="1850" b="1" dirty="0" smtClean="0">
                <a:latin typeface="Calibri" panose="020F0502020204030204" pitchFamily="34" charset="0"/>
                <a:cs typeface="Calibri" panose="020F0502020204030204" pitchFamily="34" charset="0"/>
              </a:rPr>
              <a:t>% </a:t>
            </a:r>
            <a:r>
              <a:rPr lang="en-GB" sz="1850" b="1" dirty="0">
                <a:latin typeface="Calibri" panose="020F0502020204030204" pitchFamily="34" charset="0"/>
                <a:cs typeface="Calibri" panose="020F0502020204030204" pitchFamily="34" charset="0"/>
              </a:rPr>
              <a:t>poorest quintile using it  </a:t>
            </a:r>
            <a:endParaRPr lang="en-US" sz="1850" b="1" dirty="0">
              <a:latin typeface="Calibri" panose="020F0502020204030204" pitchFamily="34" charset="0"/>
              <a:cs typeface="Calibri" panose="020F0502020204030204" pitchFamily="34" charset="0"/>
            </a:endParaRPr>
          </a:p>
          <a:p>
            <a:pPr lvl="0"/>
            <a:endParaRPr lang="en-US" b="1" dirty="0">
              <a:latin typeface="Calibri" panose="020F0502020204030204" pitchFamily="34" charset="0"/>
              <a:cs typeface="Calibri" panose="020F0502020204030204" pitchFamily="34" charset="0"/>
            </a:endParaRPr>
          </a:p>
        </p:txBody>
      </p:sp>
      <p:pic>
        <p:nvPicPr>
          <p:cNvPr id="7" name="Picture 2" descr="C:\Users\salahh\AppData\Local\Microsoft\Windows\Temporary Internet Files\Content.Outlook\R0OW6NC7\579c2300582820114052dd4a25571288.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 y="2920672"/>
            <a:ext cx="4533900" cy="34290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3" descr="C:\Users\salahh\AppData\Local\Microsoft\Windows\Temporary Internet Files\Content.Outlook\R0OW6NC7\ddc67e92b8b82be10e27db5b9f39160a.jp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 y="1551990"/>
            <a:ext cx="4533900" cy="13725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667942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762569259"/>
              </p:ext>
            </p:extLst>
          </p:nvPr>
        </p:nvGraphicFramePr>
        <p:xfrm>
          <a:off x="381001" y="1858777"/>
          <a:ext cx="8382000" cy="4203461"/>
        </p:xfrm>
        <a:graphic>
          <a:graphicData uri="http://schemas.openxmlformats.org/drawingml/2006/table">
            <a:tbl>
              <a:tblPr firstRow="1" bandRow="1">
                <a:tableStyleId>{F5AB1C69-6EDB-4FF4-983F-18BD219EF322}</a:tableStyleId>
              </a:tblPr>
              <a:tblGrid>
                <a:gridCol w="1447799"/>
                <a:gridCol w="1450647"/>
                <a:gridCol w="1902153"/>
                <a:gridCol w="1857999"/>
                <a:gridCol w="1723402"/>
              </a:tblGrid>
              <a:tr h="832995">
                <a:tc>
                  <a:txBody>
                    <a:bodyPr/>
                    <a:lstStyle/>
                    <a:p>
                      <a:r>
                        <a:rPr lang="en-US" sz="1800" dirty="0" smtClean="0">
                          <a:latin typeface="Calibri" panose="020F0502020204030204" pitchFamily="34" charset="0"/>
                          <a:cs typeface="Calibri" panose="020F0502020204030204" pitchFamily="34" charset="0"/>
                        </a:rPr>
                        <a:t>Countries  </a:t>
                      </a:r>
                      <a:endParaRPr lang="en-US" sz="1800" dirty="0">
                        <a:latin typeface="Calibri" panose="020F0502020204030204" pitchFamily="34" charset="0"/>
                        <a:cs typeface="Calibri" panose="020F0502020204030204" pitchFamily="34" charset="0"/>
                      </a:endParaRPr>
                    </a:p>
                  </a:txBody>
                  <a:tcPr/>
                </a:tc>
                <a:tc gridSpan="2">
                  <a:txBody>
                    <a:bodyPr/>
                    <a:lstStyle/>
                    <a:p>
                      <a:pPr algn="ctr"/>
                      <a:r>
                        <a:rPr lang="en-US" sz="1800" dirty="0" smtClean="0">
                          <a:latin typeface="Calibri" panose="020F0502020204030204" pitchFamily="34" charset="0"/>
                          <a:cs typeface="Calibri" panose="020F0502020204030204" pitchFamily="34" charset="0"/>
                        </a:rPr>
                        <a:t>Primary</a:t>
                      </a:r>
                      <a:r>
                        <a:rPr lang="en-US" sz="1800" baseline="0" dirty="0" smtClean="0">
                          <a:latin typeface="Calibri" panose="020F0502020204030204" pitchFamily="34" charset="0"/>
                          <a:cs typeface="Calibri" panose="020F0502020204030204" pitchFamily="34" charset="0"/>
                        </a:rPr>
                        <a:t> care facilities </a:t>
                      </a:r>
                    </a:p>
                    <a:p>
                      <a:pPr algn="ctr"/>
                      <a:r>
                        <a:rPr lang="en-US" sz="1800" baseline="0" dirty="0" smtClean="0">
                          <a:latin typeface="Calibri" panose="020F0502020204030204" pitchFamily="34" charset="0"/>
                          <a:cs typeface="Calibri" panose="020F0502020204030204" pitchFamily="34" charset="0"/>
                        </a:rPr>
                        <a:t>[includes GP clinics]</a:t>
                      </a:r>
                      <a:endParaRPr lang="en-US" sz="1800" dirty="0">
                        <a:latin typeface="Calibri" panose="020F0502020204030204" pitchFamily="34" charset="0"/>
                        <a:cs typeface="Calibri" panose="020F0502020204030204" pitchFamily="34" charset="0"/>
                      </a:endParaRPr>
                    </a:p>
                  </a:txBody>
                  <a:tcPr/>
                </a:tc>
                <a:tc hMerge="1">
                  <a:txBody>
                    <a:bodyPr/>
                    <a:lstStyle/>
                    <a:p>
                      <a:pPr algn="ctr"/>
                      <a:endParaRPr lang="en-US" sz="2300" dirty="0"/>
                    </a:p>
                  </a:txBody>
                  <a:tcPr/>
                </a:tc>
                <a:tc gridSpan="2">
                  <a:txBody>
                    <a:bodyPr/>
                    <a:lstStyle/>
                    <a:p>
                      <a:pPr algn="ctr"/>
                      <a:r>
                        <a:rPr lang="en-US" sz="1800" dirty="0" smtClean="0">
                          <a:latin typeface="Calibri" panose="020F0502020204030204" pitchFamily="34" charset="0"/>
                          <a:cs typeface="Calibri" panose="020F0502020204030204" pitchFamily="34" charset="0"/>
                        </a:rPr>
                        <a:t>Hospital Beds</a:t>
                      </a:r>
                    </a:p>
                    <a:p>
                      <a:pPr algn="ctr"/>
                      <a:r>
                        <a:rPr lang="en-US" sz="1800" dirty="0" smtClean="0">
                          <a:latin typeface="Calibri" panose="020F0502020204030204" pitchFamily="34" charset="0"/>
                          <a:cs typeface="Calibri" panose="020F0502020204030204" pitchFamily="34" charset="0"/>
                        </a:rPr>
                        <a:t> </a:t>
                      </a:r>
                      <a:endParaRPr lang="en-US" sz="1800" dirty="0">
                        <a:latin typeface="Calibri" panose="020F0502020204030204" pitchFamily="34" charset="0"/>
                        <a:cs typeface="Calibri" panose="020F0502020204030204" pitchFamily="34" charset="0"/>
                      </a:endParaRPr>
                    </a:p>
                  </a:txBody>
                  <a:tcPr/>
                </a:tc>
                <a:tc hMerge="1">
                  <a:txBody>
                    <a:bodyPr/>
                    <a:lstStyle/>
                    <a:p>
                      <a:pPr algn="ctr"/>
                      <a:endParaRPr lang="en-US" sz="2300" dirty="0"/>
                    </a:p>
                  </a:txBody>
                  <a:tcPr/>
                </a:tc>
              </a:tr>
              <a:tr h="1112945">
                <a:tc>
                  <a:txBody>
                    <a:bodyPr/>
                    <a:lstStyle/>
                    <a:p>
                      <a:endParaRPr lang="en-US" sz="1800" b="1" dirty="0">
                        <a:latin typeface="Calibri" panose="020F0502020204030204" pitchFamily="34" charset="0"/>
                        <a:cs typeface="Calibri" panose="020F0502020204030204" pitchFamily="34" charset="0"/>
                      </a:endParaRPr>
                    </a:p>
                  </a:txBody>
                  <a:tcPr/>
                </a:tc>
                <a:tc>
                  <a:txBody>
                    <a:bodyPr/>
                    <a:lstStyle/>
                    <a:p>
                      <a:pPr algn="ctr"/>
                      <a:r>
                        <a:rPr lang="en-US" sz="1800" b="1" dirty="0" smtClean="0">
                          <a:latin typeface="Calibri" panose="020F0502020204030204" pitchFamily="34" charset="0"/>
                          <a:cs typeface="Calibri" panose="020F0502020204030204" pitchFamily="34" charset="0"/>
                        </a:rPr>
                        <a:t>Estimated number</a:t>
                      </a:r>
                    </a:p>
                    <a:p>
                      <a:pPr algn="ctr"/>
                      <a:r>
                        <a:rPr lang="en-US" sz="1800" b="1" dirty="0" smtClean="0">
                          <a:latin typeface="Calibri" panose="020F0502020204030204" pitchFamily="34" charset="0"/>
                          <a:cs typeface="Calibri" panose="020F0502020204030204" pitchFamily="34" charset="0"/>
                        </a:rPr>
                        <a:t>[range]</a:t>
                      </a:r>
                      <a:endParaRPr lang="en-US" sz="1800" b="1" dirty="0">
                        <a:latin typeface="Calibri" panose="020F0502020204030204" pitchFamily="34" charset="0"/>
                        <a:cs typeface="Calibri" panose="020F0502020204030204" pitchFamily="34" charset="0"/>
                      </a:endParaRPr>
                    </a:p>
                  </a:txBody>
                  <a:tcPr/>
                </a:tc>
                <a:tc>
                  <a:txBody>
                    <a:bodyPr/>
                    <a:lstStyle/>
                    <a:p>
                      <a:pPr algn="ctr"/>
                      <a:r>
                        <a:rPr lang="en-US" sz="1800" b="1" dirty="0" smtClean="0">
                          <a:latin typeface="Calibri" panose="020F0502020204030204" pitchFamily="34" charset="0"/>
                          <a:cs typeface="Calibri" panose="020F0502020204030204" pitchFamily="34" charset="0"/>
                        </a:rPr>
                        <a:t>Percent in private sector</a:t>
                      </a:r>
                    </a:p>
                    <a:p>
                      <a:pPr algn="ctr"/>
                      <a:r>
                        <a:rPr lang="en-US" sz="1800" b="1" dirty="0" smtClean="0">
                          <a:latin typeface="Calibri" panose="020F0502020204030204" pitchFamily="34" charset="0"/>
                          <a:cs typeface="Calibri" panose="020F0502020204030204" pitchFamily="34" charset="0"/>
                        </a:rPr>
                        <a:t> (%)</a:t>
                      </a:r>
                    </a:p>
                  </a:txBody>
                  <a:tcPr/>
                </a:tc>
                <a:tc>
                  <a:txBody>
                    <a:bodyPr/>
                    <a:lstStyle/>
                    <a:p>
                      <a:pPr algn="ctr"/>
                      <a:r>
                        <a:rPr lang="en-US" sz="1800" b="1" dirty="0" smtClean="0">
                          <a:latin typeface="Calibri" panose="020F0502020204030204" pitchFamily="34" charset="0"/>
                          <a:cs typeface="Calibri" panose="020F0502020204030204" pitchFamily="34" charset="0"/>
                        </a:rPr>
                        <a:t>Estimated number</a:t>
                      </a:r>
                    </a:p>
                    <a:p>
                      <a:pPr algn="ctr"/>
                      <a:r>
                        <a:rPr lang="en-US" sz="1800" b="1" dirty="0" smtClean="0">
                          <a:latin typeface="Calibri" panose="020F0502020204030204" pitchFamily="34" charset="0"/>
                          <a:cs typeface="Calibri" panose="020F0502020204030204" pitchFamily="34" charset="0"/>
                        </a:rPr>
                        <a:t>[range]</a:t>
                      </a:r>
                      <a:endParaRPr lang="en-US" sz="1800" b="1" dirty="0">
                        <a:latin typeface="Calibri" panose="020F0502020204030204" pitchFamily="34" charset="0"/>
                        <a:cs typeface="Calibri" panose="020F0502020204030204" pitchFamily="34" charset="0"/>
                      </a:endParaRPr>
                    </a:p>
                  </a:txBody>
                  <a:tcPr/>
                </a:tc>
                <a:tc>
                  <a:txBody>
                    <a:bodyPr/>
                    <a:lstStyle/>
                    <a:p>
                      <a:pPr algn="ctr"/>
                      <a:r>
                        <a:rPr lang="en-US" sz="1800" b="1" dirty="0" smtClean="0">
                          <a:latin typeface="Calibri" panose="020F0502020204030204" pitchFamily="34" charset="0"/>
                          <a:cs typeface="Calibri" panose="020F0502020204030204" pitchFamily="34" charset="0"/>
                        </a:rPr>
                        <a:t>Percent in private sector</a:t>
                      </a:r>
                    </a:p>
                    <a:p>
                      <a:pPr algn="ctr"/>
                      <a:r>
                        <a:rPr lang="en-US" sz="1800" b="1" dirty="0" smtClean="0">
                          <a:latin typeface="Calibri" panose="020F0502020204030204" pitchFamily="34" charset="0"/>
                          <a:cs typeface="Calibri" panose="020F0502020204030204" pitchFamily="34" charset="0"/>
                        </a:rPr>
                        <a:t> (%)</a:t>
                      </a:r>
                    </a:p>
                  </a:txBody>
                  <a:tcPr/>
                </a:tc>
              </a:tr>
              <a:tr h="75250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latin typeface="Calibri" panose="020F0502020204030204" pitchFamily="34" charset="0"/>
                          <a:cs typeface="Calibri" panose="020F0502020204030204" pitchFamily="34" charset="0"/>
                        </a:rPr>
                        <a:t>Group 1</a:t>
                      </a:r>
                      <a:endParaRPr lang="en-US" sz="1800" b="1" dirty="0">
                        <a:latin typeface="Calibri" panose="020F0502020204030204" pitchFamily="34" charset="0"/>
                        <a:cs typeface="Calibri" panose="020F0502020204030204" pitchFamily="34" charset="0"/>
                      </a:endParaRPr>
                    </a:p>
                  </a:txBody>
                  <a:tcPr anchor="ctr"/>
                </a:tc>
                <a:tc>
                  <a:txBody>
                    <a:bodyPr/>
                    <a:lstStyle/>
                    <a:p>
                      <a:pPr algn="ctr"/>
                      <a:r>
                        <a:rPr lang="en-US" sz="1800" b="1" dirty="0" smtClean="0">
                          <a:latin typeface="Calibri" panose="020F0502020204030204" pitchFamily="34" charset="0"/>
                          <a:cs typeface="Calibri" panose="020F0502020204030204" pitchFamily="34" charset="0"/>
                        </a:rPr>
                        <a:t>203 – 2401</a:t>
                      </a:r>
                      <a:endParaRPr lang="en-US" sz="1800" b="1" dirty="0">
                        <a:latin typeface="Calibri" panose="020F0502020204030204" pitchFamily="34" charset="0"/>
                        <a:cs typeface="Calibri" panose="020F050202020403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latin typeface="Calibri" panose="020F0502020204030204" pitchFamily="34" charset="0"/>
                          <a:cs typeface="Calibri" panose="020F0502020204030204" pitchFamily="34" charset="0"/>
                        </a:rPr>
                        <a:t>15 -  89</a:t>
                      </a:r>
                      <a:endParaRPr lang="en-US" sz="1800" b="1" dirty="0">
                        <a:latin typeface="Calibri" panose="020F0502020204030204" pitchFamily="34" charset="0"/>
                        <a:cs typeface="Calibri" panose="020F0502020204030204" pitchFamily="34" charset="0"/>
                      </a:endParaRPr>
                    </a:p>
                  </a:txBody>
                  <a:tcPr anchor="ctr"/>
                </a:tc>
                <a:tc>
                  <a:txBody>
                    <a:bodyPr/>
                    <a:lstStyle/>
                    <a:p>
                      <a:pPr algn="ctr"/>
                      <a:r>
                        <a:rPr lang="en-US" sz="1800" b="1" dirty="0" smtClean="0">
                          <a:latin typeface="Calibri" panose="020F0502020204030204" pitchFamily="34" charset="0"/>
                          <a:cs typeface="Calibri" panose="020F0502020204030204" pitchFamily="34" charset="0"/>
                        </a:rPr>
                        <a:t>2086 – 61,036</a:t>
                      </a:r>
                      <a:endParaRPr lang="en-US" sz="1800" b="1" dirty="0">
                        <a:latin typeface="Calibri" panose="020F0502020204030204" pitchFamily="34" charset="0"/>
                        <a:cs typeface="Calibri" panose="020F0502020204030204" pitchFamily="34" charset="0"/>
                      </a:endParaRPr>
                    </a:p>
                  </a:txBody>
                  <a:tcPr anchor="ctr"/>
                </a:tc>
                <a:tc>
                  <a:txBody>
                    <a:bodyPr/>
                    <a:lstStyle/>
                    <a:p>
                      <a:pPr algn="ctr"/>
                      <a:r>
                        <a:rPr lang="en-US" sz="1800" b="1" dirty="0" smtClean="0">
                          <a:latin typeface="Calibri" panose="020F0502020204030204" pitchFamily="34" charset="0"/>
                          <a:cs typeface="Calibri" panose="020F0502020204030204" pitchFamily="34" charset="0"/>
                        </a:rPr>
                        <a:t>6 -  26</a:t>
                      </a:r>
                      <a:endParaRPr lang="en-US" sz="1800" b="1" dirty="0">
                        <a:latin typeface="Calibri" panose="020F0502020204030204" pitchFamily="34" charset="0"/>
                        <a:cs typeface="Calibri" panose="020F0502020204030204" pitchFamily="34" charset="0"/>
                      </a:endParaRPr>
                    </a:p>
                  </a:txBody>
                  <a:tcPr anchor="ctr"/>
                </a:tc>
              </a:tr>
              <a:tr h="752507">
                <a:tc>
                  <a:txBody>
                    <a:bodyPr/>
                    <a:lstStyle/>
                    <a:p>
                      <a:pPr algn="ctr"/>
                      <a:r>
                        <a:rPr lang="en-US" sz="1800" b="1" dirty="0" smtClean="0">
                          <a:latin typeface="Calibri" panose="020F0502020204030204" pitchFamily="34" charset="0"/>
                          <a:cs typeface="Calibri" panose="020F0502020204030204" pitchFamily="34" charset="0"/>
                        </a:rPr>
                        <a:t>Group 2</a:t>
                      </a:r>
                      <a:endParaRPr lang="en-US" sz="1800" b="1" dirty="0">
                        <a:latin typeface="Calibri" panose="020F0502020204030204" pitchFamily="34" charset="0"/>
                        <a:cs typeface="Calibri" panose="020F0502020204030204" pitchFamily="34" charset="0"/>
                      </a:endParaRPr>
                    </a:p>
                  </a:txBody>
                  <a:tcPr anchor="ctr"/>
                </a:tc>
                <a:tc>
                  <a:txBody>
                    <a:bodyPr/>
                    <a:lstStyle/>
                    <a:p>
                      <a:pPr algn="ctr"/>
                      <a:r>
                        <a:rPr lang="en-US" sz="1800" b="1" dirty="0" smtClean="0">
                          <a:latin typeface="Calibri" panose="020F0502020204030204" pitchFamily="34" charset="0"/>
                          <a:cs typeface="Calibri" panose="020F0502020204030204" pitchFamily="34" charset="0"/>
                        </a:rPr>
                        <a:t>880 – 56,421</a:t>
                      </a:r>
                      <a:endParaRPr lang="en-US" sz="1800" b="1" dirty="0">
                        <a:solidFill>
                          <a:schemeClr val="tx1"/>
                        </a:solidFill>
                        <a:latin typeface="Calibri" panose="020F0502020204030204" pitchFamily="34" charset="0"/>
                        <a:cs typeface="Calibri" panose="020F0502020204030204" pitchFamily="34" charset="0"/>
                      </a:endParaRPr>
                    </a:p>
                  </a:txBody>
                  <a:tcPr anchor="ctr"/>
                </a:tc>
                <a:tc>
                  <a:txBody>
                    <a:bodyPr/>
                    <a:lstStyle/>
                    <a:p>
                      <a:pPr algn="ctr"/>
                      <a:r>
                        <a:rPr lang="en-US" sz="1800" b="1" dirty="0" smtClean="0">
                          <a:latin typeface="Calibri" panose="020F0502020204030204" pitchFamily="34" charset="0"/>
                          <a:cs typeface="Calibri" panose="020F0502020204030204" pitchFamily="34" charset="0"/>
                        </a:rPr>
                        <a:t>5</a:t>
                      </a:r>
                      <a:r>
                        <a:rPr lang="en-US" sz="1800" b="1" baseline="0" dirty="0" smtClean="0">
                          <a:latin typeface="Calibri" panose="020F0502020204030204" pitchFamily="34" charset="0"/>
                          <a:cs typeface="Calibri" panose="020F0502020204030204" pitchFamily="34" charset="0"/>
                        </a:rPr>
                        <a:t> -   82</a:t>
                      </a:r>
                      <a:endParaRPr lang="en-US" sz="1800" b="1" dirty="0">
                        <a:solidFill>
                          <a:schemeClr val="tx1"/>
                        </a:solidFill>
                        <a:latin typeface="Calibri" panose="020F0502020204030204" pitchFamily="34" charset="0"/>
                        <a:cs typeface="Calibri" panose="020F0502020204030204" pitchFamily="34" charset="0"/>
                      </a:endParaRPr>
                    </a:p>
                  </a:txBody>
                  <a:tcPr anchor="ctr"/>
                </a:tc>
                <a:tc>
                  <a:txBody>
                    <a:bodyPr/>
                    <a:lstStyle/>
                    <a:p>
                      <a:pPr algn="ctr"/>
                      <a:r>
                        <a:rPr lang="en-US" sz="1800" b="1" dirty="0" smtClean="0">
                          <a:latin typeface="Calibri" panose="020F0502020204030204" pitchFamily="34" charset="0"/>
                          <a:cs typeface="Calibri" panose="020F0502020204030204" pitchFamily="34" charset="0"/>
                        </a:rPr>
                        <a:t>6357 – 131,555</a:t>
                      </a:r>
                      <a:endParaRPr lang="en-US" sz="1800" b="1" dirty="0">
                        <a:solidFill>
                          <a:schemeClr val="tx1"/>
                        </a:solidFill>
                        <a:latin typeface="Calibri" panose="020F0502020204030204" pitchFamily="34" charset="0"/>
                        <a:cs typeface="Calibri" panose="020F0502020204030204" pitchFamily="34" charset="0"/>
                      </a:endParaRPr>
                    </a:p>
                  </a:txBody>
                  <a:tcPr anchor="ctr"/>
                </a:tc>
                <a:tc>
                  <a:txBody>
                    <a:bodyPr/>
                    <a:lstStyle/>
                    <a:p>
                      <a:pPr algn="ctr"/>
                      <a:r>
                        <a:rPr lang="en-US" sz="1800" b="1" dirty="0" smtClean="0">
                          <a:latin typeface="Calibri" panose="020F0502020204030204" pitchFamily="34" charset="0"/>
                          <a:cs typeface="Calibri" panose="020F0502020204030204" pitchFamily="34" charset="0"/>
                        </a:rPr>
                        <a:t>7 -  83</a:t>
                      </a:r>
                      <a:endParaRPr lang="en-US" sz="1800" b="1" dirty="0">
                        <a:solidFill>
                          <a:schemeClr val="tx1"/>
                        </a:solidFill>
                        <a:latin typeface="Calibri" panose="020F0502020204030204" pitchFamily="34" charset="0"/>
                        <a:cs typeface="Calibri" panose="020F0502020204030204" pitchFamily="34" charset="0"/>
                      </a:endParaRPr>
                    </a:p>
                  </a:txBody>
                  <a:tcPr anchor="ctr"/>
                </a:tc>
              </a:tr>
              <a:tr h="752507">
                <a:tc>
                  <a:txBody>
                    <a:bodyPr/>
                    <a:lstStyle/>
                    <a:p>
                      <a:pPr algn="ctr"/>
                      <a:r>
                        <a:rPr lang="en-US" sz="1800" b="1" dirty="0" smtClean="0">
                          <a:latin typeface="Calibri" panose="020F0502020204030204" pitchFamily="34" charset="0"/>
                          <a:cs typeface="Calibri" panose="020F0502020204030204" pitchFamily="34" charset="0"/>
                        </a:rPr>
                        <a:t>Group 3</a:t>
                      </a:r>
                      <a:endParaRPr lang="en-US" sz="1800" b="1" dirty="0">
                        <a:latin typeface="Calibri" panose="020F0502020204030204" pitchFamily="34" charset="0"/>
                        <a:cs typeface="Calibri" panose="020F0502020204030204" pitchFamily="34" charset="0"/>
                      </a:endParaRPr>
                    </a:p>
                  </a:txBody>
                  <a:tcPr anchor="ctr"/>
                </a:tc>
                <a:tc>
                  <a:txBody>
                    <a:bodyPr/>
                    <a:lstStyle/>
                    <a:p>
                      <a:pPr algn="ctr"/>
                      <a:r>
                        <a:rPr lang="en-US" sz="1800" b="1" dirty="0" smtClean="0">
                          <a:latin typeface="Calibri" panose="020F0502020204030204" pitchFamily="34" charset="0"/>
                          <a:cs typeface="Calibri" panose="020F0502020204030204" pitchFamily="34" charset="0"/>
                        </a:rPr>
                        <a:t>69 – 79,591</a:t>
                      </a:r>
                      <a:endParaRPr lang="en-US" sz="1800" b="1" dirty="0">
                        <a:latin typeface="Calibri" panose="020F0502020204030204" pitchFamily="34" charset="0"/>
                        <a:cs typeface="Calibri" panose="020F0502020204030204" pitchFamily="34" charset="0"/>
                      </a:endParaRPr>
                    </a:p>
                  </a:txBody>
                  <a:tcPr anchor="ctr"/>
                </a:tc>
                <a:tc>
                  <a:txBody>
                    <a:bodyPr/>
                    <a:lstStyle/>
                    <a:p>
                      <a:pPr algn="ctr"/>
                      <a:r>
                        <a:rPr lang="en-US" sz="1800" b="1" dirty="0" smtClean="0">
                          <a:latin typeface="Calibri" panose="020F0502020204030204" pitchFamily="34" charset="0"/>
                          <a:cs typeface="Calibri" panose="020F0502020204030204" pitchFamily="34" charset="0"/>
                        </a:rPr>
                        <a:t>19 -  92</a:t>
                      </a:r>
                      <a:endParaRPr lang="en-US" sz="1800" b="1" dirty="0">
                        <a:latin typeface="Calibri" panose="020F0502020204030204" pitchFamily="34" charset="0"/>
                        <a:cs typeface="Calibri" panose="020F0502020204030204" pitchFamily="34" charset="0"/>
                      </a:endParaRPr>
                    </a:p>
                  </a:txBody>
                  <a:tcPr anchor="ctr"/>
                </a:tc>
                <a:tc>
                  <a:txBody>
                    <a:bodyPr/>
                    <a:lstStyle/>
                    <a:p>
                      <a:pPr algn="ctr"/>
                      <a:r>
                        <a:rPr lang="en-US" sz="1800" b="1" dirty="0" smtClean="0">
                          <a:latin typeface="Calibri" panose="020F0502020204030204" pitchFamily="34" charset="0"/>
                          <a:cs typeface="Calibri" panose="020F0502020204030204" pitchFamily="34" charset="0"/>
                        </a:rPr>
                        <a:t>469 – 128,137</a:t>
                      </a:r>
                      <a:endParaRPr lang="en-US" sz="1800" b="1" dirty="0">
                        <a:latin typeface="Calibri" panose="020F0502020204030204" pitchFamily="34" charset="0"/>
                        <a:cs typeface="Calibri" panose="020F0502020204030204" pitchFamily="34" charset="0"/>
                      </a:endParaRPr>
                    </a:p>
                  </a:txBody>
                  <a:tcPr anchor="ctr"/>
                </a:tc>
                <a:tc>
                  <a:txBody>
                    <a:bodyPr/>
                    <a:lstStyle/>
                    <a:p>
                      <a:pPr algn="ctr"/>
                      <a:r>
                        <a:rPr lang="en-US" sz="1800" b="1" dirty="0" smtClean="0">
                          <a:latin typeface="Calibri" panose="020F0502020204030204" pitchFamily="34" charset="0"/>
                          <a:cs typeface="Calibri" panose="020F0502020204030204" pitchFamily="34" charset="0"/>
                        </a:rPr>
                        <a:t>8 -  22</a:t>
                      </a:r>
                      <a:endParaRPr lang="en-US" sz="1800" b="1" dirty="0">
                        <a:latin typeface="Calibri" panose="020F0502020204030204" pitchFamily="34" charset="0"/>
                        <a:cs typeface="Calibri" panose="020F0502020204030204" pitchFamily="34" charset="0"/>
                      </a:endParaRPr>
                    </a:p>
                  </a:txBody>
                  <a:tcPr anchor="ctr"/>
                </a:tc>
              </a:tr>
            </a:tbl>
          </a:graphicData>
        </a:graphic>
      </p:graphicFrame>
      <p:sp>
        <p:nvSpPr>
          <p:cNvPr id="3" name="Rectangle 2"/>
          <p:cNvSpPr/>
          <p:nvPr/>
        </p:nvSpPr>
        <p:spPr>
          <a:xfrm>
            <a:off x="7911152" y="3989699"/>
            <a:ext cx="609600" cy="1907275"/>
          </a:xfrm>
          <a:prstGeom prst="rect">
            <a:avLst/>
          </a:prstGeom>
          <a:noFill/>
          <a:ln w="635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4253552" y="3973933"/>
            <a:ext cx="609600" cy="1907276"/>
          </a:xfrm>
          <a:prstGeom prst="rect">
            <a:avLst/>
          </a:prstGeom>
          <a:noFill/>
          <a:ln w="635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299112" y="300249"/>
            <a:ext cx="8762999" cy="523220"/>
          </a:xfrm>
          <a:prstGeom prst="rect">
            <a:avLst/>
          </a:prstGeom>
          <a:noFill/>
        </p:spPr>
        <p:txBody>
          <a:bodyPr wrap="square" rtlCol="0">
            <a:spAutoFit/>
          </a:bodyPr>
          <a:lstStyle/>
          <a:p>
            <a:r>
              <a:rPr lang="en-US" sz="2800" b="1" dirty="0" smtClean="0">
                <a:solidFill>
                  <a:srgbClr val="0000FF"/>
                </a:solidFill>
                <a:latin typeface="Calibri" panose="020F0502020204030204" pitchFamily="34" charset="0"/>
                <a:cs typeface="Calibri" panose="020F0502020204030204" pitchFamily="34" charset="0"/>
              </a:rPr>
              <a:t>Primary Care Facilities and Hospital Beds</a:t>
            </a:r>
            <a:endParaRPr lang="en-US" sz="2800" dirty="0">
              <a:latin typeface="Calibri" panose="020F0502020204030204" pitchFamily="34" charset="0"/>
              <a:cs typeface="Calibri" panose="020F0502020204030204" pitchFamily="34" charset="0"/>
            </a:endParaRPr>
          </a:p>
        </p:txBody>
      </p:sp>
      <p:sp>
        <p:nvSpPr>
          <p:cNvPr id="6" name="Rectangle 5"/>
          <p:cNvSpPr/>
          <p:nvPr/>
        </p:nvSpPr>
        <p:spPr>
          <a:xfrm>
            <a:off x="304800" y="6297097"/>
            <a:ext cx="2549737" cy="369332"/>
          </a:xfrm>
          <a:prstGeom prst="rect">
            <a:avLst/>
          </a:prstGeom>
        </p:spPr>
        <p:txBody>
          <a:bodyPr wrap="none">
            <a:spAutoFit/>
          </a:bodyPr>
          <a:lstStyle/>
          <a:p>
            <a:r>
              <a:rPr lang="en-US" b="1" dirty="0" smtClean="0">
                <a:solidFill>
                  <a:srgbClr val="C00000"/>
                </a:solidFill>
                <a:latin typeface="Calibri" panose="020F0502020204030204" pitchFamily="34" charset="0"/>
                <a:cs typeface="Calibri" panose="020F0502020204030204" pitchFamily="34" charset="0"/>
              </a:rPr>
              <a:t>III. </a:t>
            </a:r>
            <a:r>
              <a:rPr lang="en-US" b="1" dirty="0">
                <a:solidFill>
                  <a:srgbClr val="C00000"/>
                </a:solidFill>
                <a:latin typeface="Calibri" panose="020F0502020204030204" pitchFamily="34" charset="0"/>
                <a:cs typeface="Calibri" panose="020F0502020204030204" pitchFamily="34" charset="0"/>
              </a:rPr>
              <a:t>Private Health Sector </a:t>
            </a:r>
          </a:p>
        </p:txBody>
      </p:sp>
      <p:sp>
        <p:nvSpPr>
          <p:cNvPr id="7" name="TextBox 6"/>
          <p:cNvSpPr txBox="1"/>
          <p:nvPr/>
        </p:nvSpPr>
        <p:spPr>
          <a:xfrm>
            <a:off x="8407019" y="6488668"/>
            <a:ext cx="736981" cy="369332"/>
          </a:xfrm>
          <a:prstGeom prst="rect">
            <a:avLst/>
          </a:prstGeom>
          <a:noFill/>
        </p:spPr>
        <p:txBody>
          <a:bodyPr wrap="square" rtlCol="0">
            <a:spAutoFit/>
          </a:bodyPr>
          <a:lstStyle/>
          <a:p>
            <a:pPr algn="ctr"/>
            <a:r>
              <a:rPr lang="en-US" b="1" dirty="0" smtClean="0"/>
              <a:t>12/25</a:t>
            </a:r>
            <a:endParaRPr lang="en-US" b="1" dirty="0"/>
          </a:p>
        </p:txBody>
      </p:sp>
    </p:spTree>
    <p:extLst>
      <p:ext uri="{BB962C8B-B14F-4D97-AF65-F5344CB8AC3E}">
        <p14:creationId xmlns:p14="http://schemas.microsoft.com/office/powerpoint/2010/main" val="1441253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887684854"/>
              </p:ext>
            </p:extLst>
          </p:nvPr>
        </p:nvGraphicFramePr>
        <p:xfrm>
          <a:off x="304800" y="1715072"/>
          <a:ext cx="8572499" cy="4062730"/>
        </p:xfrm>
        <a:graphic>
          <a:graphicData uri="http://schemas.openxmlformats.org/drawingml/2006/table">
            <a:tbl>
              <a:tblPr firstRow="1" bandRow="1">
                <a:tableStyleId>{F5AB1C69-6EDB-4FF4-983F-18BD219EF322}</a:tableStyleId>
              </a:tblPr>
              <a:tblGrid>
                <a:gridCol w="1533612"/>
                <a:gridCol w="1533611"/>
                <a:gridCol w="1808876"/>
                <a:gridCol w="1808876"/>
                <a:gridCol w="1887524"/>
              </a:tblGrid>
              <a:tr h="877991">
                <a:tc>
                  <a:txBody>
                    <a:bodyPr/>
                    <a:lstStyle/>
                    <a:p>
                      <a:r>
                        <a:rPr lang="en-US" sz="1800" dirty="0" smtClean="0">
                          <a:latin typeface="Calibri" panose="020F0502020204030204" pitchFamily="34" charset="0"/>
                          <a:cs typeface="Calibri" panose="020F0502020204030204" pitchFamily="34" charset="0"/>
                        </a:rPr>
                        <a:t>Countries</a:t>
                      </a:r>
                      <a:endParaRPr lang="en-US" sz="1800" dirty="0">
                        <a:latin typeface="Calibri" panose="020F0502020204030204" pitchFamily="34" charset="0"/>
                        <a:cs typeface="Calibri" panose="020F0502020204030204" pitchFamily="34" charset="0"/>
                      </a:endParaRPr>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aseline="0" dirty="0" smtClean="0">
                          <a:latin typeface="Calibri" panose="020F0502020204030204" pitchFamily="34" charset="0"/>
                          <a:cs typeface="Calibri" panose="020F0502020204030204" pitchFamily="34" charset="0"/>
                        </a:rPr>
                        <a:t>Pharmacies</a:t>
                      </a:r>
                    </a:p>
                    <a:p>
                      <a:pPr algn="ctr"/>
                      <a:endParaRPr lang="en-US" sz="1800" dirty="0">
                        <a:latin typeface="Calibri" panose="020F0502020204030204" pitchFamily="34" charset="0"/>
                        <a:cs typeface="Calibri" panose="020F0502020204030204" pitchFamily="34" charset="0"/>
                      </a:endParaRPr>
                    </a:p>
                  </a:txBody>
                  <a:tcPr/>
                </a:tc>
                <a:tc hMerge="1">
                  <a:txBody>
                    <a:bodyPr/>
                    <a:lstStyle/>
                    <a:p>
                      <a:pPr algn="ctr"/>
                      <a:endParaRPr lang="en-US" sz="2300" dirty="0"/>
                    </a:p>
                  </a:txBody>
                  <a:tcPr/>
                </a:tc>
                <a:tc gridSpan="2">
                  <a:txBody>
                    <a:bodyPr/>
                    <a:lstStyle/>
                    <a:p>
                      <a:pPr algn="ctr"/>
                      <a:r>
                        <a:rPr lang="en-US" sz="1800" baseline="0" dirty="0" smtClean="0">
                          <a:latin typeface="Calibri" panose="020F0502020204030204" pitchFamily="34" charset="0"/>
                          <a:cs typeface="Calibri" panose="020F0502020204030204" pitchFamily="34" charset="0"/>
                        </a:rPr>
                        <a:t>Laboratories and diagnostic Facilities </a:t>
                      </a:r>
                      <a:endParaRPr lang="en-US" sz="1800" dirty="0">
                        <a:latin typeface="Calibri" panose="020F0502020204030204" pitchFamily="34" charset="0"/>
                        <a:cs typeface="Calibri" panose="020F0502020204030204" pitchFamily="34" charset="0"/>
                      </a:endParaRPr>
                    </a:p>
                  </a:txBody>
                  <a:tcPr/>
                </a:tc>
                <a:tc hMerge="1">
                  <a:txBody>
                    <a:bodyPr/>
                    <a:lstStyle/>
                    <a:p>
                      <a:pPr algn="ctr"/>
                      <a:endParaRPr lang="en-US" sz="2300" dirty="0" smtClean="0"/>
                    </a:p>
                  </a:txBody>
                  <a:tcPr/>
                </a:tc>
              </a:tr>
              <a:tr h="1330637">
                <a:tc>
                  <a:txBody>
                    <a:bodyPr/>
                    <a:lstStyle/>
                    <a:p>
                      <a:endParaRPr lang="en-US" sz="1800" b="1" dirty="0">
                        <a:latin typeface="Calibri" panose="020F0502020204030204" pitchFamily="34" charset="0"/>
                        <a:cs typeface="Calibri" panose="020F0502020204030204" pitchFamily="34" charset="0"/>
                      </a:endParaRPr>
                    </a:p>
                  </a:txBody>
                  <a:tcPr/>
                </a:tc>
                <a:tc>
                  <a:txBody>
                    <a:bodyPr/>
                    <a:lstStyle/>
                    <a:p>
                      <a:pPr algn="ctr"/>
                      <a:r>
                        <a:rPr lang="en-US" sz="1800" b="1" dirty="0" smtClean="0">
                          <a:latin typeface="Calibri" panose="020F0502020204030204" pitchFamily="34" charset="0"/>
                          <a:cs typeface="Calibri" panose="020F0502020204030204" pitchFamily="34" charset="0"/>
                        </a:rPr>
                        <a:t>Estimated number</a:t>
                      </a:r>
                    </a:p>
                    <a:p>
                      <a:pPr algn="ctr"/>
                      <a:r>
                        <a:rPr lang="en-US" sz="1800" b="1" dirty="0" smtClean="0">
                          <a:latin typeface="Calibri" panose="020F0502020204030204" pitchFamily="34" charset="0"/>
                          <a:cs typeface="Calibri" panose="020F0502020204030204" pitchFamily="34" charset="0"/>
                        </a:rPr>
                        <a:t>[range]</a:t>
                      </a:r>
                      <a:endParaRPr lang="en-US" sz="1800" b="1" dirty="0">
                        <a:latin typeface="Calibri" panose="020F0502020204030204" pitchFamily="34" charset="0"/>
                        <a:cs typeface="Calibri" panose="020F0502020204030204" pitchFamily="34" charset="0"/>
                      </a:endParaRPr>
                    </a:p>
                  </a:txBody>
                  <a:tcPr/>
                </a:tc>
                <a:tc>
                  <a:txBody>
                    <a:bodyPr/>
                    <a:lstStyle/>
                    <a:p>
                      <a:pPr algn="ctr"/>
                      <a:r>
                        <a:rPr lang="en-US" sz="1800" b="1" dirty="0" smtClean="0">
                          <a:latin typeface="Calibri" panose="020F0502020204030204" pitchFamily="34" charset="0"/>
                          <a:cs typeface="Calibri" panose="020F0502020204030204" pitchFamily="34" charset="0"/>
                        </a:rPr>
                        <a:t>Percent in private sector</a:t>
                      </a:r>
                    </a:p>
                    <a:p>
                      <a:pPr algn="ctr"/>
                      <a:r>
                        <a:rPr lang="en-US" sz="1800" b="1" dirty="0" smtClean="0">
                          <a:latin typeface="Calibri" panose="020F0502020204030204" pitchFamily="34" charset="0"/>
                          <a:cs typeface="Calibri" panose="020F0502020204030204" pitchFamily="34" charset="0"/>
                        </a:rPr>
                        <a:t> (%)</a:t>
                      </a:r>
                    </a:p>
                  </a:txBody>
                  <a:tcPr/>
                </a:tc>
                <a:tc>
                  <a:txBody>
                    <a:bodyPr/>
                    <a:lstStyle/>
                    <a:p>
                      <a:pPr algn="ctr"/>
                      <a:r>
                        <a:rPr lang="en-US" sz="1800" b="1" dirty="0" smtClean="0">
                          <a:latin typeface="Calibri" panose="020F0502020204030204" pitchFamily="34" charset="0"/>
                          <a:cs typeface="Calibri" panose="020F0502020204030204" pitchFamily="34" charset="0"/>
                        </a:rPr>
                        <a:t>Estimated number</a:t>
                      </a:r>
                    </a:p>
                    <a:p>
                      <a:pPr algn="ctr"/>
                      <a:r>
                        <a:rPr lang="en-US" sz="1800" b="1" dirty="0" smtClean="0">
                          <a:latin typeface="Calibri" panose="020F0502020204030204" pitchFamily="34" charset="0"/>
                          <a:cs typeface="Calibri" panose="020F0502020204030204" pitchFamily="34" charset="0"/>
                        </a:rPr>
                        <a:t>[range]</a:t>
                      </a:r>
                      <a:endParaRPr lang="en-US" sz="1800" b="1" dirty="0">
                        <a:latin typeface="Calibri" panose="020F0502020204030204" pitchFamily="34" charset="0"/>
                        <a:cs typeface="Calibri" panose="020F0502020204030204" pitchFamily="34" charset="0"/>
                      </a:endParaRPr>
                    </a:p>
                  </a:txBody>
                  <a:tcPr/>
                </a:tc>
                <a:tc>
                  <a:txBody>
                    <a:bodyPr/>
                    <a:lstStyle/>
                    <a:p>
                      <a:pPr algn="ctr"/>
                      <a:r>
                        <a:rPr lang="en-US" sz="1800" b="1" dirty="0" smtClean="0">
                          <a:latin typeface="Calibri" panose="020F0502020204030204" pitchFamily="34" charset="0"/>
                          <a:cs typeface="Calibri" panose="020F0502020204030204" pitchFamily="34" charset="0"/>
                        </a:rPr>
                        <a:t>Percent in private sector</a:t>
                      </a:r>
                    </a:p>
                    <a:p>
                      <a:pPr algn="ctr"/>
                      <a:r>
                        <a:rPr lang="en-US" sz="1800" b="1" dirty="0" smtClean="0">
                          <a:latin typeface="Calibri" panose="020F0502020204030204" pitchFamily="34" charset="0"/>
                          <a:cs typeface="Calibri" panose="020F0502020204030204" pitchFamily="34" charset="0"/>
                        </a:rPr>
                        <a:t> (%)</a:t>
                      </a:r>
                    </a:p>
                  </a:txBody>
                  <a:tcPr/>
                </a:tc>
              </a:tr>
              <a:tr h="6180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dirty="0" smtClean="0">
                          <a:latin typeface="Calibri" panose="020F0502020204030204" pitchFamily="34" charset="0"/>
                          <a:cs typeface="Calibri" panose="020F0502020204030204" pitchFamily="34" charset="0"/>
                        </a:rPr>
                        <a:t>Group 1</a:t>
                      </a:r>
                      <a:endParaRPr lang="en-US" sz="1800" b="1" dirty="0">
                        <a:latin typeface="Calibri" panose="020F0502020204030204" pitchFamily="34" charset="0"/>
                        <a:cs typeface="Calibri" panose="020F0502020204030204" pitchFamily="34" charset="0"/>
                      </a:endParaRPr>
                    </a:p>
                  </a:txBody>
                  <a:tcPr/>
                </a:tc>
                <a:tc>
                  <a:txBody>
                    <a:bodyPr/>
                    <a:lstStyle/>
                    <a:p>
                      <a:pPr algn="ctr"/>
                      <a:r>
                        <a:rPr lang="en-US" sz="1800" b="1" dirty="0" smtClean="0">
                          <a:latin typeface="Calibri" panose="020F0502020204030204" pitchFamily="34" charset="0"/>
                          <a:cs typeface="Calibri" panose="020F0502020204030204" pitchFamily="34" charset="0"/>
                        </a:rPr>
                        <a:t>111 – 6,022</a:t>
                      </a:r>
                      <a:endParaRPr lang="en-US" sz="1800" b="1" dirty="0">
                        <a:latin typeface="Calibri" panose="020F0502020204030204" pitchFamily="34" charset="0"/>
                        <a:cs typeface="Calibri" panose="020F0502020204030204" pitchFamily="34" charset="0"/>
                      </a:endParaRPr>
                    </a:p>
                  </a:txBody>
                  <a:tcPr/>
                </a:tc>
                <a:tc>
                  <a:txBody>
                    <a:bodyPr/>
                    <a:lstStyle/>
                    <a:p>
                      <a:pPr algn="ctr"/>
                      <a:r>
                        <a:rPr lang="en-US" sz="1800" b="1" dirty="0" smtClean="0">
                          <a:latin typeface="Calibri" panose="020F0502020204030204" pitchFamily="34" charset="0"/>
                          <a:cs typeface="Calibri" panose="020F0502020204030204" pitchFamily="34" charset="0"/>
                        </a:rPr>
                        <a:t>27 –  93</a:t>
                      </a:r>
                      <a:endParaRPr lang="en-US" sz="1800" b="1" dirty="0">
                        <a:latin typeface="Calibri" panose="020F0502020204030204" pitchFamily="34" charset="0"/>
                        <a:cs typeface="Calibri" panose="020F0502020204030204" pitchFamily="34" charset="0"/>
                      </a:endParaRPr>
                    </a:p>
                  </a:txBody>
                  <a:tcPr/>
                </a:tc>
                <a:tc>
                  <a:txBody>
                    <a:bodyPr/>
                    <a:lstStyle/>
                    <a:p>
                      <a:pPr algn="ctr"/>
                      <a:r>
                        <a:rPr lang="en-US" sz="1800" b="1" dirty="0" smtClean="0">
                          <a:latin typeface="Calibri" panose="020F0502020204030204" pitchFamily="34" charset="0"/>
                          <a:cs typeface="Calibri" panose="020F0502020204030204" pitchFamily="34" charset="0"/>
                        </a:rPr>
                        <a:t>51 - 246</a:t>
                      </a:r>
                      <a:endParaRPr lang="en-US" sz="1800" b="1" dirty="0">
                        <a:latin typeface="Calibri" panose="020F0502020204030204" pitchFamily="34" charset="0"/>
                        <a:cs typeface="Calibri" panose="020F0502020204030204" pitchFamily="34" charset="0"/>
                      </a:endParaRPr>
                    </a:p>
                  </a:txBody>
                  <a:tcPr/>
                </a:tc>
                <a:tc>
                  <a:txBody>
                    <a:bodyPr/>
                    <a:lstStyle/>
                    <a:p>
                      <a:pPr algn="ctr"/>
                      <a:r>
                        <a:rPr lang="en-US" sz="1800" b="1" dirty="0" smtClean="0">
                          <a:latin typeface="Calibri" panose="020F0502020204030204" pitchFamily="34" charset="0"/>
                          <a:cs typeface="Calibri" panose="020F0502020204030204" pitchFamily="34" charset="0"/>
                        </a:rPr>
                        <a:t>43-  89</a:t>
                      </a:r>
                      <a:endParaRPr lang="en-US" sz="1800" b="1" dirty="0">
                        <a:latin typeface="Calibri" panose="020F0502020204030204" pitchFamily="34" charset="0"/>
                        <a:cs typeface="Calibri" panose="020F0502020204030204" pitchFamily="34" charset="0"/>
                      </a:endParaRPr>
                    </a:p>
                  </a:txBody>
                  <a:tcPr/>
                </a:tc>
              </a:tr>
              <a:tr h="618034">
                <a:tc>
                  <a:txBody>
                    <a:bodyPr/>
                    <a:lstStyle/>
                    <a:p>
                      <a:pPr algn="l"/>
                      <a:r>
                        <a:rPr lang="en-US" sz="1800" b="1" dirty="0" smtClean="0">
                          <a:latin typeface="Calibri" panose="020F0502020204030204" pitchFamily="34" charset="0"/>
                          <a:cs typeface="Calibri" panose="020F0502020204030204" pitchFamily="34" charset="0"/>
                        </a:rPr>
                        <a:t>Group 2</a:t>
                      </a:r>
                      <a:endParaRPr lang="en-US" sz="1800" b="1" dirty="0">
                        <a:latin typeface="Calibri" panose="020F0502020204030204" pitchFamily="34" charset="0"/>
                        <a:cs typeface="Calibri" panose="020F0502020204030204" pitchFamily="34" charset="0"/>
                      </a:endParaRPr>
                    </a:p>
                  </a:txBody>
                  <a:tcPr/>
                </a:tc>
                <a:tc>
                  <a:txBody>
                    <a:bodyPr/>
                    <a:lstStyle/>
                    <a:p>
                      <a:pPr algn="ctr"/>
                      <a:r>
                        <a:rPr lang="en-US" sz="1800" b="1" dirty="0" smtClean="0">
                          <a:latin typeface="Calibri" panose="020F0502020204030204" pitchFamily="34" charset="0"/>
                          <a:cs typeface="Calibri" panose="020F0502020204030204" pitchFamily="34" charset="0"/>
                        </a:rPr>
                        <a:t>821 – 63,374</a:t>
                      </a:r>
                      <a:endParaRPr lang="en-US" sz="1800" b="1" dirty="0">
                        <a:latin typeface="Calibri" panose="020F0502020204030204" pitchFamily="34" charset="0"/>
                        <a:cs typeface="Calibri" panose="020F0502020204030204" pitchFamily="34" charset="0"/>
                      </a:endParaRPr>
                    </a:p>
                  </a:txBody>
                  <a:tcPr/>
                </a:tc>
                <a:tc>
                  <a:txBody>
                    <a:bodyPr/>
                    <a:lstStyle/>
                    <a:p>
                      <a:pPr algn="ctr"/>
                      <a:r>
                        <a:rPr lang="en-US" sz="1800" b="1" dirty="0" smtClean="0">
                          <a:latin typeface="Calibri" panose="020F0502020204030204" pitchFamily="34" charset="0"/>
                          <a:cs typeface="Calibri" panose="020F0502020204030204" pitchFamily="34" charset="0"/>
                        </a:rPr>
                        <a:t>58 –  99</a:t>
                      </a:r>
                      <a:endParaRPr lang="en-US" sz="1800" b="1" dirty="0">
                        <a:latin typeface="Calibri" panose="020F0502020204030204" pitchFamily="34" charset="0"/>
                        <a:cs typeface="Calibri" panose="020F0502020204030204" pitchFamily="34" charset="0"/>
                      </a:endParaRPr>
                    </a:p>
                  </a:txBody>
                  <a:tcPr/>
                </a:tc>
                <a:tc>
                  <a:txBody>
                    <a:bodyPr/>
                    <a:lstStyle/>
                    <a:p>
                      <a:pPr algn="ctr"/>
                      <a:r>
                        <a:rPr lang="en-US" sz="1800" b="1" dirty="0" smtClean="0">
                          <a:latin typeface="Calibri" panose="020F0502020204030204" pitchFamily="34" charset="0"/>
                          <a:cs typeface="Calibri" panose="020F0502020204030204" pitchFamily="34" charset="0"/>
                        </a:rPr>
                        <a:t>1204 – 8,083</a:t>
                      </a:r>
                      <a:endParaRPr lang="en-US" sz="1800" b="1" dirty="0">
                        <a:latin typeface="Calibri" panose="020F0502020204030204" pitchFamily="34" charset="0"/>
                        <a:cs typeface="Calibri" panose="020F0502020204030204" pitchFamily="34" charset="0"/>
                      </a:endParaRPr>
                    </a:p>
                  </a:txBody>
                  <a:tcPr/>
                </a:tc>
                <a:tc>
                  <a:txBody>
                    <a:bodyPr/>
                    <a:lstStyle/>
                    <a:p>
                      <a:pPr algn="ctr"/>
                      <a:r>
                        <a:rPr lang="en-US" sz="1800" b="1" dirty="0" smtClean="0">
                          <a:latin typeface="Calibri" panose="020F0502020204030204" pitchFamily="34" charset="0"/>
                          <a:cs typeface="Calibri" panose="020F0502020204030204" pitchFamily="34" charset="0"/>
                        </a:rPr>
                        <a:t>52 -  92</a:t>
                      </a:r>
                      <a:endParaRPr lang="en-US" sz="1800" b="1" dirty="0">
                        <a:latin typeface="Calibri" panose="020F0502020204030204" pitchFamily="34" charset="0"/>
                        <a:cs typeface="Calibri" panose="020F0502020204030204" pitchFamily="34" charset="0"/>
                      </a:endParaRPr>
                    </a:p>
                  </a:txBody>
                  <a:tcPr/>
                </a:tc>
              </a:tr>
              <a:tr h="618034">
                <a:tc>
                  <a:txBody>
                    <a:bodyPr/>
                    <a:lstStyle/>
                    <a:p>
                      <a:pPr algn="l"/>
                      <a:r>
                        <a:rPr lang="en-US" sz="1800" b="1" dirty="0" smtClean="0">
                          <a:latin typeface="Calibri" panose="020F0502020204030204" pitchFamily="34" charset="0"/>
                          <a:cs typeface="Calibri" panose="020F0502020204030204" pitchFamily="34" charset="0"/>
                        </a:rPr>
                        <a:t>Group 3</a:t>
                      </a:r>
                      <a:endParaRPr lang="en-US" sz="1800" b="1" dirty="0">
                        <a:latin typeface="Calibri" panose="020F0502020204030204" pitchFamily="34" charset="0"/>
                        <a:cs typeface="Calibri" panose="020F0502020204030204" pitchFamily="34" charset="0"/>
                      </a:endParaRPr>
                    </a:p>
                  </a:txBody>
                  <a:tcPr/>
                </a:tc>
                <a:tc>
                  <a:txBody>
                    <a:bodyPr/>
                    <a:lstStyle/>
                    <a:p>
                      <a:pPr algn="ctr"/>
                      <a:r>
                        <a:rPr lang="en-US" sz="1800" b="1" dirty="0" smtClean="0">
                          <a:latin typeface="Calibri" panose="020F0502020204030204" pitchFamily="34" charset="0"/>
                          <a:cs typeface="Calibri" panose="020F0502020204030204" pitchFamily="34" charset="0"/>
                        </a:rPr>
                        <a:t>59 – 55,000</a:t>
                      </a:r>
                      <a:endParaRPr lang="en-US" sz="1800" b="1" dirty="0">
                        <a:latin typeface="Calibri" panose="020F0502020204030204" pitchFamily="34" charset="0"/>
                        <a:cs typeface="Calibri" panose="020F0502020204030204" pitchFamily="34" charset="0"/>
                      </a:endParaRPr>
                    </a:p>
                  </a:txBody>
                  <a:tcPr/>
                </a:tc>
                <a:tc>
                  <a:txBody>
                    <a:bodyPr/>
                    <a:lstStyle/>
                    <a:p>
                      <a:pPr algn="ctr"/>
                      <a:r>
                        <a:rPr lang="en-US" sz="1800" b="1" dirty="0" smtClean="0">
                          <a:latin typeface="Calibri" panose="020F0502020204030204" pitchFamily="34" charset="0"/>
                          <a:cs typeface="Calibri" panose="020F0502020204030204" pitchFamily="34" charset="0"/>
                        </a:rPr>
                        <a:t>22 -  98</a:t>
                      </a:r>
                      <a:endParaRPr lang="en-US" sz="1800" b="1" dirty="0">
                        <a:latin typeface="Calibri" panose="020F0502020204030204" pitchFamily="34" charset="0"/>
                        <a:cs typeface="Calibri" panose="020F0502020204030204" pitchFamily="34" charset="0"/>
                      </a:endParaRPr>
                    </a:p>
                  </a:txBody>
                  <a:tcPr/>
                </a:tc>
                <a:tc>
                  <a:txBody>
                    <a:bodyPr/>
                    <a:lstStyle/>
                    <a:p>
                      <a:pPr algn="ctr"/>
                      <a:r>
                        <a:rPr lang="en-US" sz="1800" b="1" dirty="0" smtClean="0">
                          <a:latin typeface="Calibri" panose="020F0502020204030204" pitchFamily="34" charset="0"/>
                          <a:cs typeface="Calibri" panose="020F0502020204030204" pitchFamily="34" charset="0"/>
                        </a:rPr>
                        <a:t>23 – 4,000</a:t>
                      </a:r>
                      <a:endParaRPr lang="en-US" sz="1800" b="1" dirty="0">
                        <a:latin typeface="Calibri" panose="020F0502020204030204" pitchFamily="34" charset="0"/>
                        <a:cs typeface="Calibri" panose="020F0502020204030204" pitchFamily="34" charset="0"/>
                      </a:endParaRPr>
                    </a:p>
                  </a:txBody>
                  <a:tcPr/>
                </a:tc>
                <a:tc>
                  <a:txBody>
                    <a:bodyPr/>
                    <a:lstStyle/>
                    <a:p>
                      <a:pPr algn="ctr"/>
                      <a:r>
                        <a:rPr lang="en-US" sz="1800" b="1" dirty="0" smtClean="0">
                          <a:latin typeface="Calibri" panose="020F0502020204030204" pitchFamily="34" charset="0"/>
                          <a:cs typeface="Calibri" panose="020F0502020204030204" pitchFamily="34" charset="0"/>
                        </a:rPr>
                        <a:t>22 -  60</a:t>
                      </a:r>
                      <a:endParaRPr lang="en-US" sz="1800" b="1" dirty="0">
                        <a:latin typeface="Calibri" panose="020F0502020204030204" pitchFamily="34" charset="0"/>
                        <a:cs typeface="Calibri" panose="020F0502020204030204" pitchFamily="34" charset="0"/>
                      </a:endParaRPr>
                    </a:p>
                  </a:txBody>
                  <a:tcPr/>
                </a:tc>
              </a:tr>
            </a:tbl>
          </a:graphicData>
        </a:graphic>
      </p:graphicFrame>
      <p:sp>
        <p:nvSpPr>
          <p:cNvPr id="3" name="Rectangle 2"/>
          <p:cNvSpPr/>
          <p:nvPr/>
        </p:nvSpPr>
        <p:spPr>
          <a:xfrm>
            <a:off x="7952096" y="3891892"/>
            <a:ext cx="609600" cy="1907275"/>
          </a:xfrm>
          <a:prstGeom prst="rect">
            <a:avLst/>
          </a:prstGeom>
          <a:noFill/>
          <a:ln w="635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4335440" y="3930560"/>
            <a:ext cx="609600" cy="1907276"/>
          </a:xfrm>
          <a:prstGeom prst="rect">
            <a:avLst/>
          </a:prstGeom>
          <a:noFill/>
          <a:ln w="635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0" y="6338029"/>
            <a:ext cx="2549737" cy="369332"/>
          </a:xfrm>
          <a:prstGeom prst="rect">
            <a:avLst/>
          </a:prstGeom>
        </p:spPr>
        <p:txBody>
          <a:bodyPr wrap="none">
            <a:spAutoFit/>
          </a:bodyPr>
          <a:lstStyle/>
          <a:p>
            <a:r>
              <a:rPr lang="en-US" b="1" dirty="0" smtClean="0">
                <a:solidFill>
                  <a:srgbClr val="C00000"/>
                </a:solidFill>
                <a:latin typeface="Calibri" panose="020F0502020204030204" pitchFamily="34" charset="0"/>
                <a:cs typeface="Calibri" panose="020F0502020204030204" pitchFamily="34" charset="0"/>
              </a:rPr>
              <a:t>III. </a:t>
            </a:r>
            <a:r>
              <a:rPr lang="en-US" b="1" dirty="0">
                <a:solidFill>
                  <a:srgbClr val="C00000"/>
                </a:solidFill>
                <a:latin typeface="Calibri" panose="020F0502020204030204" pitchFamily="34" charset="0"/>
                <a:cs typeface="Calibri" panose="020F0502020204030204" pitchFamily="34" charset="0"/>
              </a:rPr>
              <a:t>Private Health Sector </a:t>
            </a:r>
          </a:p>
        </p:txBody>
      </p:sp>
      <p:sp>
        <p:nvSpPr>
          <p:cNvPr id="6" name="Rectangle 5"/>
          <p:cNvSpPr/>
          <p:nvPr/>
        </p:nvSpPr>
        <p:spPr>
          <a:xfrm>
            <a:off x="263736" y="239805"/>
            <a:ext cx="8270663" cy="523220"/>
          </a:xfrm>
          <a:prstGeom prst="rect">
            <a:avLst/>
          </a:prstGeom>
        </p:spPr>
        <p:txBody>
          <a:bodyPr wrap="square">
            <a:spAutoFit/>
          </a:bodyPr>
          <a:lstStyle/>
          <a:p>
            <a:r>
              <a:rPr lang="en-US" sz="2800" b="1" dirty="0">
                <a:solidFill>
                  <a:srgbClr val="0000FF"/>
                </a:solidFill>
              </a:rPr>
              <a:t>Pharmacies, </a:t>
            </a:r>
            <a:r>
              <a:rPr lang="en-US" sz="2800" b="1" dirty="0" smtClean="0">
                <a:solidFill>
                  <a:srgbClr val="0000FF"/>
                </a:solidFill>
              </a:rPr>
              <a:t>Laboratories and  Diagnostic Facilities</a:t>
            </a:r>
            <a:endParaRPr lang="en-US" sz="2800" dirty="0"/>
          </a:p>
        </p:txBody>
      </p:sp>
      <p:sp>
        <p:nvSpPr>
          <p:cNvPr id="7" name="TextBox 6"/>
          <p:cNvSpPr txBox="1"/>
          <p:nvPr/>
        </p:nvSpPr>
        <p:spPr>
          <a:xfrm>
            <a:off x="8407019" y="6488668"/>
            <a:ext cx="736981" cy="369332"/>
          </a:xfrm>
          <a:prstGeom prst="rect">
            <a:avLst/>
          </a:prstGeom>
          <a:noFill/>
        </p:spPr>
        <p:txBody>
          <a:bodyPr wrap="square" rtlCol="0">
            <a:spAutoFit/>
          </a:bodyPr>
          <a:lstStyle/>
          <a:p>
            <a:pPr algn="ctr"/>
            <a:r>
              <a:rPr lang="en-US" b="1" dirty="0" smtClean="0"/>
              <a:t>13/25</a:t>
            </a:r>
            <a:endParaRPr lang="en-US" b="1" dirty="0"/>
          </a:p>
        </p:txBody>
      </p:sp>
    </p:spTree>
    <p:extLst>
      <p:ext uri="{BB962C8B-B14F-4D97-AF65-F5344CB8AC3E}">
        <p14:creationId xmlns:p14="http://schemas.microsoft.com/office/powerpoint/2010/main" val="1404604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7"/>
          <p:cNvSpPr txBox="1">
            <a:spLocks noChangeArrowheads="1"/>
          </p:cNvSpPr>
          <p:nvPr/>
        </p:nvSpPr>
        <p:spPr bwMode="auto">
          <a:xfrm>
            <a:off x="2038350" y="5997430"/>
            <a:ext cx="39052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500" b="1">
                <a:solidFill>
                  <a:srgbClr val="000066"/>
                </a:solidFill>
                <a:latin typeface="Arial" pitchFamily="34" charset="0"/>
                <a:cs typeface="Arial" pitchFamily="34" charset="0"/>
              </a:defRPr>
            </a:lvl1pPr>
            <a:lvl2pPr marL="742950" indent="-285750">
              <a:defRPr sz="2100">
                <a:solidFill>
                  <a:srgbClr val="000066"/>
                </a:solidFill>
                <a:latin typeface="Arial" pitchFamily="34" charset="0"/>
                <a:cs typeface="Arial" pitchFamily="34" charset="0"/>
              </a:defRPr>
            </a:lvl2pPr>
            <a:lvl3pPr marL="1143000" indent="-228600">
              <a:defRPr sz="2100">
                <a:solidFill>
                  <a:srgbClr val="000066"/>
                </a:solidFill>
                <a:latin typeface="Arial Narrow" pitchFamily="34" charset="0"/>
                <a:cs typeface="Arial" pitchFamily="34" charset="0"/>
              </a:defRPr>
            </a:lvl3pPr>
            <a:lvl4pPr marL="1600200" indent="-228600">
              <a:defRPr sz="2100">
                <a:solidFill>
                  <a:srgbClr val="000066"/>
                </a:solidFill>
                <a:latin typeface="Arial Narrow" pitchFamily="34" charset="0"/>
                <a:cs typeface="Arial" pitchFamily="34" charset="0"/>
              </a:defRPr>
            </a:lvl4pPr>
            <a:lvl5pPr marL="2057400" indent="-228600">
              <a:defRPr sz="2000">
                <a:solidFill>
                  <a:srgbClr val="000066"/>
                </a:solidFill>
                <a:latin typeface="Arial" pitchFamily="34" charset="0"/>
                <a:cs typeface="Arial" pitchFamily="34" charset="0"/>
              </a:defRPr>
            </a:lvl5pPr>
            <a:lvl6pPr marL="2514600" indent="-228600" defTabSz="912813" eaLnBrk="0" hangingPunct="0">
              <a:defRPr sz="2000">
                <a:solidFill>
                  <a:srgbClr val="000066"/>
                </a:solidFill>
                <a:latin typeface="Arial" pitchFamily="34" charset="0"/>
                <a:cs typeface="Arial" pitchFamily="34" charset="0"/>
              </a:defRPr>
            </a:lvl6pPr>
            <a:lvl7pPr marL="2971800" indent="-228600" defTabSz="912813" eaLnBrk="0" hangingPunct="0">
              <a:defRPr sz="2000">
                <a:solidFill>
                  <a:srgbClr val="000066"/>
                </a:solidFill>
                <a:latin typeface="Arial" pitchFamily="34" charset="0"/>
                <a:cs typeface="Arial" pitchFamily="34" charset="0"/>
              </a:defRPr>
            </a:lvl7pPr>
            <a:lvl8pPr marL="3429000" indent="-228600" defTabSz="912813" eaLnBrk="0" hangingPunct="0">
              <a:defRPr sz="2000">
                <a:solidFill>
                  <a:srgbClr val="000066"/>
                </a:solidFill>
                <a:latin typeface="Arial" pitchFamily="34" charset="0"/>
                <a:cs typeface="Arial" pitchFamily="34" charset="0"/>
              </a:defRPr>
            </a:lvl8pPr>
            <a:lvl9pPr marL="3886200" indent="-228600" defTabSz="912813" eaLnBrk="0" hangingPunct="0">
              <a:defRPr sz="2000">
                <a:solidFill>
                  <a:srgbClr val="000066"/>
                </a:solidFill>
                <a:latin typeface="Arial" pitchFamily="34" charset="0"/>
                <a:cs typeface="Arial" pitchFamily="34" charset="0"/>
              </a:defRPr>
            </a:lvl9pPr>
          </a:lstStyle>
          <a:p>
            <a:r>
              <a:rPr lang="en-US" altLang="en-US" sz="1400" dirty="0">
                <a:solidFill>
                  <a:schemeClr val="tx1"/>
                </a:solidFill>
              </a:rPr>
              <a:t>Source: Demographic and Health Surveys</a:t>
            </a:r>
          </a:p>
        </p:txBody>
      </p:sp>
      <p:graphicFrame>
        <p:nvGraphicFramePr>
          <p:cNvPr id="3" name="Chart 2"/>
          <p:cNvGraphicFramePr>
            <a:graphicFrameLocks/>
          </p:cNvGraphicFramePr>
          <p:nvPr>
            <p:extLst>
              <p:ext uri="{D42A27DB-BD31-4B8C-83A1-F6EECF244321}">
                <p14:modId xmlns:p14="http://schemas.microsoft.com/office/powerpoint/2010/main" val="347050707"/>
              </p:ext>
            </p:extLst>
          </p:nvPr>
        </p:nvGraphicFramePr>
        <p:xfrm>
          <a:off x="119686" y="1066800"/>
          <a:ext cx="8915400" cy="4822280"/>
        </p:xfrm>
        <a:graphic>
          <a:graphicData uri="http://schemas.openxmlformats.org/drawingml/2006/chart">
            <c:chart xmlns:c="http://schemas.openxmlformats.org/drawingml/2006/chart" xmlns:r="http://schemas.openxmlformats.org/officeDocument/2006/relationships" r:id="rId3"/>
          </a:graphicData>
        </a:graphic>
      </p:graphicFrame>
      <p:cxnSp>
        <p:nvCxnSpPr>
          <p:cNvPr id="4" name="Straight Arrow Connector 3"/>
          <p:cNvCxnSpPr/>
          <p:nvPr/>
        </p:nvCxnSpPr>
        <p:spPr bwMode="auto">
          <a:xfrm>
            <a:off x="1219200" y="1253836"/>
            <a:ext cx="609600" cy="609600"/>
          </a:xfrm>
          <a:prstGeom prst="straightConnector1">
            <a:avLst/>
          </a:prstGeom>
          <a:solidFill>
            <a:schemeClr val="accent1"/>
          </a:solidFill>
          <a:ln w="76200" cap="flat" cmpd="sng" algn="ctr">
            <a:solidFill>
              <a:schemeClr val="bg1">
                <a:lumMod val="65000"/>
              </a:schemeClr>
            </a:solidFill>
            <a:prstDash val="solid"/>
            <a:round/>
            <a:headEnd type="none" w="med" len="med"/>
            <a:tailEnd type="arrow"/>
          </a:ln>
          <a:effectLst/>
        </p:spPr>
      </p:cxnSp>
      <p:cxnSp>
        <p:nvCxnSpPr>
          <p:cNvPr id="5" name="Straight Arrow Connector 4"/>
          <p:cNvCxnSpPr/>
          <p:nvPr/>
        </p:nvCxnSpPr>
        <p:spPr bwMode="auto">
          <a:xfrm>
            <a:off x="5334000" y="1863436"/>
            <a:ext cx="609600" cy="609600"/>
          </a:xfrm>
          <a:prstGeom prst="straightConnector1">
            <a:avLst/>
          </a:prstGeom>
          <a:solidFill>
            <a:schemeClr val="accent1"/>
          </a:solidFill>
          <a:ln w="76200" cap="flat" cmpd="sng" algn="ctr">
            <a:solidFill>
              <a:schemeClr val="bg1">
                <a:lumMod val="65000"/>
              </a:schemeClr>
            </a:solidFill>
            <a:prstDash val="solid"/>
            <a:round/>
            <a:headEnd type="none" w="med" len="med"/>
            <a:tailEnd type="arrow"/>
          </a:ln>
          <a:effectLst/>
        </p:spPr>
      </p:cxnSp>
      <p:cxnSp>
        <p:nvCxnSpPr>
          <p:cNvPr id="6" name="Straight Arrow Connector 5"/>
          <p:cNvCxnSpPr/>
          <p:nvPr/>
        </p:nvCxnSpPr>
        <p:spPr bwMode="auto">
          <a:xfrm>
            <a:off x="3289589" y="1981200"/>
            <a:ext cx="609600" cy="609600"/>
          </a:xfrm>
          <a:prstGeom prst="straightConnector1">
            <a:avLst/>
          </a:prstGeom>
          <a:solidFill>
            <a:schemeClr val="accent1"/>
          </a:solidFill>
          <a:ln w="76200" cap="flat" cmpd="sng" algn="ctr">
            <a:solidFill>
              <a:schemeClr val="bg1">
                <a:lumMod val="65000"/>
              </a:schemeClr>
            </a:solidFill>
            <a:prstDash val="solid"/>
            <a:round/>
            <a:headEnd type="none" w="med" len="med"/>
            <a:tailEnd type="arrow"/>
          </a:ln>
          <a:effectLst/>
        </p:spPr>
      </p:cxnSp>
      <p:sp>
        <p:nvSpPr>
          <p:cNvPr id="7" name="TextBox 6"/>
          <p:cNvSpPr txBox="1"/>
          <p:nvPr/>
        </p:nvSpPr>
        <p:spPr>
          <a:xfrm>
            <a:off x="-59057" y="2438400"/>
            <a:ext cx="461665" cy="2031325"/>
          </a:xfrm>
          <a:prstGeom prst="rect">
            <a:avLst/>
          </a:prstGeom>
          <a:noFill/>
        </p:spPr>
        <p:txBody>
          <a:bodyPr vert="vert270">
            <a:spAutoFit/>
          </a:bodyPr>
          <a:lstStyle/>
          <a:p>
            <a:pPr algn="ctr" defTabSz="914077" fontAlgn="auto">
              <a:spcBef>
                <a:spcPts val="0"/>
              </a:spcBef>
              <a:spcAft>
                <a:spcPts val="0"/>
              </a:spcAft>
              <a:defRPr/>
            </a:pPr>
            <a:r>
              <a:rPr lang="en-US" dirty="0">
                <a:latin typeface="+mn-lt"/>
                <a:cs typeface="+mn-cs"/>
              </a:rPr>
              <a:t>Percent</a:t>
            </a:r>
          </a:p>
        </p:txBody>
      </p:sp>
      <p:sp>
        <p:nvSpPr>
          <p:cNvPr id="8" name="Rectangle 7"/>
          <p:cNvSpPr/>
          <p:nvPr/>
        </p:nvSpPr>
        <p:spPr>
          <a:xfrm>
            <a:off x="238831" y="226157"/>
            <a:ext cx="9137177" cy="523220"/>
          </a:xfrm>
          <a:prstGeom prst="rect">
            <a:avLst/>
          </a:prstGeom>
        </p:spPr>
        <p:txBody>
          <a:bodyPr wrap="square">
            <a:spAutoFit/>
          </a:bodyPr>
          <a:lstStyle/>
          <a:p>
            <a:r>
              <a:rPr lang="en-US" sz="2800" b="1" dirty="0">
                <a:solidFill>
                  <a:srgbClr val="0000FF"/>
                </a:solidFill>
                <a:latin typeface="Calibri" panose="020F0502020204030204" pitchFamily="34" charset="0"/>
                <a:cs typeface="Calibri" panose="020F0502020204030204" pitchFamily="34" charset="0"/>
              </a:rPr>
              <a:t>Use of </a:t>
            </a:r>
            <a:r>
              <a:rPr lang="en-US" sz="2800" b="1" dirty="0" smtClean="0">
                <a:solidFill>
                  <a:srgbClr val="0000FF"/>
                </a:solidFill>
                <a:latin typeface="Calibri" panose="020F0502020204030204" pitchFamily="34" charset="0"/>
                <a:cs typeface="Calibri" panose="020F0502020204030204" pitchFamily="34" charset="0"/>
              </a:rPr>
              <a:t>Outpatient Services: Private &amp; Public Providers</a:t>
            </a:r>
            <a:endParaRPr lang="en-US" sz="2800" dirty="0"/>
          </a:p>
        </p:txBody>
      </p:sp>
      <p:sp>
        <p:nvSpPr>
          <p:cNvPr id="9" name="TextBox 8"/>
          <p:cNvSpPr txBox="1"/>
          <p:nvPr/>
        </p:nvSpPr>
        <p:spPr>
          <a:xfrm>
            <a:off x="8407019" y="6488668"/>
            <a:ext cx="736981" cy="369332"/>
          </a:xfrm>
          <a:prstGeom prst="rect">
            <a:avLst/>
          </a:prstGeom>
          <a:noFill/>
        </p:spPr>
        <p:txBody>
          <a:bodyPr wrap="square" rtlCol="0">
            <a:spAutoFit/>
          </a:bodyPr>
          <a:lstStyle/>
          <a:p>
            <a:pPr algn="ctr"/>
            <a:r>
              <a:rPr lang="en-US" b="1" dirty="0" smtClean="0"/>
              <a:t>14/25</a:t>
            </a:r>
            <a:endParaRPr lang="en-US" b="1" dirty="0"/>
          </a:p>
        </p:txBody>
      </p:sp>
    </p:spTree>
    <p:extLst>
      <p:ext uri="{BB962C8B-B14F-4D97-AF65-F5344CB8AC3E}">
        <p14:creationId xmlns:p14="http://schemas.microsoft.com/office/powerpoint/2010/main" val="4117983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par>
                                <p:cTn id="11" presetID="16" presetClass="entr" presetSubtype="21"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12164" y="282583"/>
            <a:ext cx="6698629" cy="584775"/>
          </a:xfrm>
          <a:prstGeom prst="rect">
            <a:avLst/>
          </a:prstGeom>
        </p:spPr>
        <p:txBody>
          <a:bodyPr wrap="none">
            <a:spAutoFit/>
          </a:bodyPr>
          <a:lstStyle/>
          <a:p>
            <a:pPr lvl="0"/>
            <a:r>
              <a:rPr lang="en-US" sz="3200" b="1" dirty="0">
                <a:solidFill>
                  <a:srgbClr val="0000CC"/>
                </a:solidFill>
                <a:latin typeface="Calibri" panose="020F0502020204030204" pitchFamily="34" charset="0"/>
                <a:cs typeface="Calibri" panose="020F0502020204030204" pitchFamily="34" charset="0"/>
              </a:rPr>
              <a:t>Key </a:t>
            </a:r>
            <a:r>
              <a:rPr lang="en-US" sz="3200" b="1" dirty="0" smtClean="0">
                <a:solidFill>
                  <a:srgbClr val="0000CC"/>
                </a:solidFill>
                <a:latin typeface="Calibri" panose="020F0502020204030204" pitchFamily="34" charset="0"/>
                <a:cs typeface="Calibri" panose="020F0502020204030204" pitchFamily="34" charset="0"/>
              </a:rPr>
              <a:t>Challenges: Private Health Sector </a:t>
            </a:r>
            <a:endParaRPr lang="en-US" sz="3200" b="1" dirty="0">
              <a:solidFill>
                <a:srgbClr val="0000CC"/>
              </a:solidFill>
              <a:latin typeface="Calibri" panose="020F0502020204030204" pitchFamily="34" charset="0"/>
              <a:cs typeface="Calibri" panose="020F0502020204030204" pitchFamily="34" charset="0"/>
            </a:endParaRPr>
          </a:p>
        </p:txBody>
      </p:sp>
      <p:sp>
        <p:nvSpPr>
          <p:cNvPr id="8" name="TextBox 7"/>
          <p:cNvSpPr txBox="1"/>
          <p:nvPr/>
        </p:nvSpPr>
        <p:spPr>
          <a:xfrm>
            <a:off x="721607" y="1537864"/>
            <a:ext cx="8001595" cy="3447098"/>
          </a:xfrm>
          <a:prstGeom prst="rect">
            <a:avLst/>
          </a:prstGeom>
          <a:noFill/>
        </p:spPr>
        <p:txBody>
          <a:bodyPr wrap="square" rtlCol="0">
            <a:spAutoFit/>
          </a:bodyPr>
          <a:lstStyle/>
          <a:p>
            <a:pPr marL="342900" lvl="0" indent="-342900">
              <a:buFont typeface="Wingdings" panose="05000000000000000000" pitchFamily="2" charset="2"/>
              <a:buChar char="ü"/>
            </a:pPr>
            <a:r>
              <a:rPr lang="en-GB" sz="2000" u="sng" dirty="0">
                <a:latin typeface="Calibri" panose="020F0502020204030204" pitchFamily="34" charset="0"/>
                <a:cs typeface="Calibri" panose="020F0502020204030204" pitchFamily="34" charset="0"/>
              </a:rPr>
              <a:t>Role</a:t>
            </a:r>
            <a:r>
              <a:rPr lang="en-GB" sz="2000" dirty="0">
                <a:latin typeface="Calibri" panose="020F0502020204030204" pitchFamily="34" charset="0"/>
                <a:cs typeface="Calibri" panose="020F0502020204030204" pitchFamily="34" charset="0"/>
              </a:rPr>
              <a:t> of the private health sector is </a:t>
            </a:r>
            <a:r>
              <a:rPr lang="en-GB" sz="2000" u="sng" dirty="0">
                <a:latin typeface="Calibri" panose="020F0502020204030204" pitchFamily="34" charset="0"/>
                <a:cs typeface="Calibri" panose="020F0502020204030204" pitchFamily="34" charset="0"/>
              </a:rPr>
              <a:t>not well defined</a:t>
            </a:r>
            <a:r>
              <a:rPr lang="en-GB" sz="2000" dirty="0">
                <a:latin typeface="Calibri" panose="020F0502020204030204" pitchFamily="34" charset="0"/>
                <a:cs typeface="Calibri" panose="020F0502020204030204" pitchFamily="34" charset="0"/>
              </a:rPr>
              <a:t>, </a:t>
            </a:r>
            <a:r>
              <a:rPr lang="en-GB" sz="2000" u="sng" dirty="0">
                <a:latin typeface="Calibri" panose="020F0502020204030204" pitchFamily="34" charset="0"/>
                <a:cs typeface="Calibri" panose="020F0502020204030204" pitchFamily="34" charset="0"/>
              </a:rPr>
              <a:t>information is very limited</a:t>
            </a:r>
            <a:r>
              <a:rPr lang="en-GB" sz="2000" dirty="0">
                <a:latin typeface="Calibri" panose="020F0502020204030204" pitchFamily="34" charset="0"/>
                <a:cs typeface="Calibri" panose="020F0502020204030204" pitchFamily="34" charset="0"/>
              </a:rPr>
              <a:t> and </a:t>
            </a:r>
            <a:r>
              <a:rPr lang="en-GB" sz="2000" u="sng" dirty="0">
                <a:latin typeface="Calibri" panose="020F0502020204030204" pitchFamily="34" charset="0"/>
                <a:cs typeface="Calibri" panose="020F0502020204030204" pitchFamily="34" charset="0"/>
              </a:rPr>
              <a:t>practices are not </a:t>
            </a:r>
            <a:r>
              <a:rPr lang="en-GB" sz="2000" u="sng" dirty="0" smtClean="0">
                <a:latin typeface="Calibri" panose="020F0502020204030204" pitchFamily="34" charset="0"/>
                <a:cs typeface="Calibri" panose="020F0502020204030204" pitchFamily="34" charset="0"/>
              </a:rPr>
              <a:t>monitored</a:t>
            </a:r>
            <a:endParaRPr lang="en-US" sz="2000" dirty="0">
              <a:latin typeface="Calibri" panose="020F0502020204030204" pitchFamily="34" charset="0"/>
              <a:cs typeface="Calibri" panose="020F0502020204030204" pitchFamily="34" charset="0"/>
            </a:endParaRPr>
          </a:p>
          <a:p>
            <a:pPr marL="342900" lvl="0" indent="-342900">
              <a:buFont typeface="Wingdings" panose="05000000000000000000" pitchFamily="2" charset="2"/>
              <a:buChar char="ü"/>
            </a:pPr>
            <a:r>
              <a:rPr lang="en-US" sz="2000" u="sng" dirty="0">
                <a:latin typeface="Calibri" panose="020F0502020204030204" pitchFamily="34" charset="0"/>
                <a:cs typeface="Calibri" panose="020F0502020204030204" pitchFamily="34" charset="0"/>
              </a:rPr>
              <a:t>Regulation and enforcement of standards </a:t>
            </a:r>
            <a:r>
              <a:rPr lang="en-US" sz="2000" dirty="0">
                <a:latin typeface="Calibri" panose="020F0502020204030204" pitchFamily="34" charset="0"/>
                <a:cs typeface="Calibri" panose="020F0502020204030204" pitchFamily="34" charset="0"/>
              </a:rPr>
              <a:t>in </a:t>
            </a:r>
            <a:r>
              <a:rPr lang="en-US" sz="2000" dirty="0" smtClean="0">
                <a:latin typeface="Calibri" panose="020F0502020204030204" pitchFamily="34" charset="0"/>
                <a:cs typeface="Calibri" panose="020F0502020204030204" pitchFamily="34" charset="0"/>
              </a:rPr>
              <a:t>private </a:t>
            </a:r>
            <a:r>
              <a:rPr lang="en-US" sz="2000" dirty="0">
                <a:latin typeface="Calibri" panose="020F0502020204030204" pitchFamily="34" charset="0"/>
                <a:cs typeface="Calibri" panose="020F0502020204030204" pitchFamily="34" charset="0"/>
              </a:rPr>
              <a:t>sector are among the biggest challenges faced by governments and ministries of </a:t>
            </a:r>
            <a:r>
              <a:rPr lang="en-US" sz="2000" dirty="0" smtClean="0">
                <a:latin typeface="Calibri" panose="020F0502020204030204" pitchFamily="34" charset="0"/>
                <a:cs typeface="Calibri" panose="020F0502020204030204" pitchFamily="34" charset="0"/>
              </a:rPr>
              <a:t>health</a:t>
            </a:r>
          </a:p>
          <a:p>
            <a:pPr marL="342900" lvl="0" indent="-342900">
              <a:buFont typeface="Wingdings" panose="05000000000000000000" pitchFamily="2" charset="2"/>
              <a:buChar char="ü"/>
            </a:pPr>
            <a:r>
              <a:rPr lang="en-GB" sz="2000" u="sng" dirty="0" smtClean="0">
                <a:latin typeface="Calibri" panose="020F0502020204030204" pitchFamily="34" charset="0"/>
                <a:cs typeface="Calibri" panose="020F0502020204030204" pitchFamily="34" charset="0"/>
              </a:rPr>
              <a:t>Limited </a:t>
            </a:r>
            <a:r>
              <a:rPr lang="en-GB" sz="2000" u="sng" dirty="0">
                <a:latin typeface="Calibri" panose="020F0502020204030204" pitchFamily="34" charset="0"/>
                <a:cs typeface="Calibri" panose="020F0502020204030204" pitchFamily="34" charset="0"/>
              </a:rPr>
              <a:t>experience in strategic purchasing </a:t>
            </a:r>
            <a:r>
              <a:rPr lang="en-GB" sz="2000" dirty="0">
                <a:latin typeface="Calibri" panose="020F0502020204030204" pitchFamily="34" charset="0"/>
                <a:cs typeface="Calibri" panose="020F0502020204030204" pitchFamily="34" charset="0"/>
              </a:rPr>
              <a:t>of services and conducting different payment </a:t>
            </a:r>
            <a:r>
              <a:rPr lang="en-GB" sz="2000" dirty="0" smtClean="0">
                <a:latin typeface="Calibri" panose="020F0502020204030204" pitchFamily="34" charset="0"/>
                <a:cs typeface="Calibri" panose="020F0502020204030204" pitchFamily="34" charset="0"/>
              </a:rPr>
              <a:t>methods</a:t>
            </a:r>
            <a:endParaRPr lang="en-US" sz="2000" dirty="0">
              <a:latin typeface="Calibri" panose="020F0502020204030204" pitchFamily="34" charset="0"/>
              <a:cs typeface="Calibri" panose="020F0502020204030204" pitchFamily="34" charset="0"/>
            </a:endParaRPr>
          </a:p>
          <a:p>
            <a:pPr marL="342900" lvl="0" indent="-342900">
              <a:buFont typeface="Wingdings" panose="05000000000000000000" pitchFamily="2" charset="2"/>
              <a:buChar char="ü"/>
            </a:pPr>
            <a:r>
              <a:rPr lang="en-GB" sz="2000" dirty="0">
                <a:latin typeface="Calibri" panose="020F0502020204030204" pitchFamily="34" charset="0"/>
                <a:cs typeface="Calibri" panose="020F0502020204030204" pitchFamily="34" charset="0"/>
              </a:rPr>
              <a:t>Capacity of </a:t>
            </a:r>
            <a:r>
              <a:rPr lang="en-GB" sz="2000" dirty="0" smtClean="0">
                <a:latin typeface="Calibri" panose="020F0502020204030204" pitchFamily="34" charset="0"/>
                <a:cs typeface="Calibri" panose="020F0502020204030204" pitchFamily="34" charset="0"/>
              </a:rPr>
              <a:t>MoH for </a:t>
            </a:r>
            <a:r>
              <a:rPr lang="en-GB" sz="2000" u="sng" dirty="0">
                <a:latin typeface="Calibri" panose="020F0502020204030204" pitchFamily="34" charset="0"/>
                <a:cs typeface="Calibri" panose="020F0502020204030204" pitchFamily="34" charset="0"/>
              </a:rPr>
              <a:t>effective </a:t>
            </a:r>
            <a:r>
              <a:rPr lang="en-GB" sz="2000" u="sng" dirty="0" smtClean="0">
                <a:latin typeface="Calibri" panose="020F0502020204030204" pitchFamily="34" charset="0"/>
                <a:cs typeface="Calibri" panose="020F0502020204030204" pitchFamily="34" charset="0"/>
              </a:rPr>
              <a:t>engagement </a:t>
            </a:r>
            <a:r>
              <a:rPr lang="en-GB" sz="2000" dirty="0" smtClean="0">
                <a:latin typeface="Calibri" panose="020F0502020204030204" pitchFamily="34" charset="0"/>
                <a:cs typeface="Calibri" panose="020F0502020204030204" pitchFamily="34" charset="0"/>
              </a:rPr>
              <a:t>or </a:t>
            </a:r>
            <a:r>
              <a:rPr lang="en-GB" sz="2000" u="sng" dirty="0" smtClean="0">
                <a:latin typeface="Calibri" panose="020F0502020204030204" pitchFamily="34" charset="0"/>
                <a:cs typeface="Calibri" panose="020F0502020204030204" pitchFamily="34" charset="0"/>
              </a:rPr>
              <a:t>regulation</a:t>
            </a:r>
            <a:r>
              <a:rPr lang="en-GB" sz="2000" dirty="0" smtClean="0">
                <a:latin typeface="Calibri" panose="020F0502020204030204" pitchFamily="34" charset="0"/>
                <a:cs typeface="Calibri" panose="020F0502020204030204" pitchFamily="34" charset="0"/>
              </a:rPr>
              <a:t> of the </a:t>
            </a:r>
            <a:r>
              <a:rPr lang="en-GB" sz="2000" dirty="0">
                <a:latin typeface="Calibri" panose="020F0502020204030204" pitchFamily="34" charset="0"/>
                <a:cs typeface="Calibri" panose="020F0502020204030204" pitchFamily="34" charset="0"/>
              </a:rPr>
              <a:t>private health sector is inadequate in most countries</a:t>
            </a:r>
            <a:endParaRPr lang="en-US" sz="2000" dirty="0">
              <a:latin typeface="Calibri" panose="020F0502020204030204" pitchFamily="34" charset="0"/>
              <a:cs typeface="Calibri" panose="020F0502020204030204" pitchFamily="34" charset="0"/>
            </a:endParaRPr>
          </a:p>
          <a:p>
            <a:pPr marL="285750" lvl="0" indent="-285750">
              <a:buFont typeface="Wingdings" panose="05000000000000000000" pitchFamily="2" charset="2"/>
              <a:buChar char="ü"/>
            </a:pPr>
            <a:r>
              <a:rPr lang="en-GB" sz="2000" u="sng" dirty="0">
                <a:latin typeface="Calibri" panose="020F0502020204030204" pitchFamily="34" charset="0"/>
                <a:cs typeface="Calibri" panose="020F0502020204030204" pitchFamily="34" charset="0"/>
              </a:rPr>
              <a:t>Dual employment </a:t>
            </a:r>
            <a:r>
              <a:rPr lang="en-GB" sz="2000" dirty="0">
                <a:latin typeface="Calibri" panose="020F0502020204030204" pitchFamily="34" charset="0"/>
                <a:cs typeface="Calibri" panose="020F0502020204030204" pitchFamily="34" charset="0"/>
              </a:rPr>
              <a:t>results </a:t>
            </a:r>
            <a:r>
              <a:rPr lang="en-GB" sz="2000" dirty="0" smtClean="0">
                <a:latin typeface="Calibri" panose="020F0502020204030204" pitchFamily="34" charset="0"/>
                <a:cs typeface="Calibri" panose="020F0502020204030204" pitchFamily="34" charset="0"/>
              </a:rPr>
              <a:t>in </a:t>
            </a:r>
            <a:r>
              <a:rPr lang="en-GB" sz="2000" u="sng" dirty="0" smtClean="0">
                <a:latin typeface="Calibri" panose="020F0502020204030204" pitchFamily="34" charset="0"/>
                <a:cs typeface="Calibri" panose="020F0502020204030204" pitchFamily="34" charset="0"/>
              </a:rPr>
              <a:t>competition </a:t>
            </a:r>
            <a:r>
              <a:rPr lang="en-GB" sz="2000" u="sng" dirty="0">
                <a:latin typeface="Calibri" panose="020F0502020204030204" pitchFamily="34" charset="0"/>
                <a:cs typeface="Calibri" panose="020F0502020204030204" pitchFamily="34" charset="0"/>
              </a:rPr>
              <a:t>on services and </a:t>
            </a:r>
            <a:r>
              <a:rPr lang="en-GB" sz="2000" u="sng" dirty="0" smtClean="0">
                <a:latin typeface="Calibri" panose="020F0502020204030204" pitchFamily="34" charset="0"/>
                <a:cs typeface="Calibri" panose="020F0502020204030204" pitchFamily="34" charset="0"/>
              </a:rPr>
              <a:t>staffing in</a:t>
            </a:r>
            <a:r>
              <a:rPr lang="en-GB" sz="2000" dirty="0" smtClean="0">
                <a:latin typeface="Calibri" panose="020F0502020204030204" pitchFamily="34" charset="0"/>
                <a:cs typeface="Calibri" panose="020F0502020204030204" pitchFamily="34" charset="0"/>
              </a:rPr>
              <a:t>  </a:t>
            </a:r>
            <a:r>
              <a:rPr lang="en-GB" sz="2000" dirty="0">
                <a:latin typeface="Calibri" panose="020F0502020204030204" pitchFamily="34" charset="0"/>
                <a:cs typeface="Calibri" panose="020F0502020204030204" pitchFamily="34" charset="0"/>
              </a:rPr>
              <a:t>private and public healthcare </a:t>
            </a:r>
            <a:r>
              <a:rPr lang="en-GB" sz="2000" dirty="0" smtClean="0">
                <a:latin typeface="Calibri" panose="020F0502020204030204" pitchFamily="34" charset="0"/>
                <a:cs typeface="Calibri" panose="020F0502020204030204" pitchFamily="34" charset="0"/>
              </a:rPr>
              <a:t>sectors</a:t>
            </a:r>
            <a:endParaRPr lang="en-US" sz="2000" dirty="0">
              <a:latin typeface="Calibri" panose="020F0502020204030204" pitchFamily="34" charset="0"/>
              <a:cs typeface="Calibri" panose="020F0502020204030204" pitchFamily="34" charset="0"/>
            </a:endParaRPr>
          </a:p>
          <a:p>
            <a:endParaRPr lang="en-US" dirty="0"/>
          </a:p>
        </p:txBody>
      </p:sp>
      <p:sp>
        <p:nvSpPr>
          <p:cNvPr id="9" name="TextBox 8"/>
          <p:cNvSpPr txBox="1"/>
          <p:nvPr/>
        </p:nvSpPr>
        <p:spPr>
          <a:xfrm>
            <a:off x="152400" y="7356143"/>
            <a:ext cx="3070746" cy="646331"/>
          </a:xfrm>
          <a:prstGeom prst="rect">
            <a:avLst/>
          </a:prstGeom>
          <a:noFill/>
        </p:spPr>
        <p:txBody>
          <a:bodyPr wrap="square" rtlCol="0">
            <a:spAutoFit/>
          </a:bodyPr>
          <a:lstStyle/>
          <a:p>
            <a:r>
              <a:rPr lang="en-US" b="1" dirty="0">
                <a:solidFill>
                  <a:srgbClr val="C00000"/>
                </a:solidFill>
              </a:rPr>
              <a:t>II</a:t>
            </a:r>
            <a:r>
              <a:rPr lang="en-US" dirty="0">
                <a:solidFill>
                  <a:srgbClr val="C00000"/>
                </a:solidFill>
              </a:rPr>
              <a:t>. </a:t>
            </a:r>
            <a:r>
              <a:rPr lang="en-US" b="1" dirty="0">
                <a:solidFill>
                  <a:srgbClr val="C00000"/>
                </a:solidFill>
              </a:rPr>
              <a:t>Hospital Care</a:t>
            </a:r>
          </a:p>
          <a:p>
            <a:endParaRPr lang="en-US" dirty="0"/>
          </a:p>
        </p:txBody>
      </p:sp>
      <p:sp>
        <p:nvSpPr>
          <p:cNvPr id="10" name="Rectangle 9"/>
          <p:cNvSpPr/>
          <p:nvPr/>
        </p:nvSpPr>
        <p:spPr>
          <a:xfrm>
            <a:off x="0" y="6338029"/>
            <a:ext cx="2549737" cy="369332"/>
          </a:xfrm>
          <a:prstGeom prst="rect">
            <a:avLst/>
          </a:prstGeom>
        </p:spPr>
        <p:txBody>
          <a:bodyPr wrap="none">
            <a:spAutoFit/>
          </a:bodyPr>
          <a:lstStyle/>
          <a:p>
            <a:r>
              <a:rPr lang="en-US" b="1" dirty="0" smtClean="0">
                <a:solidFill>
                  <a:srgbClr val="C00000"/>
                </a:solidFill>
                <a:latin typeface="Calibri" panose="020F0502020204030204" pitchFamily="34" charset="0"/>
                <a:cs typeface="Calibri" panose="020F0502020204030204" pitchFamily="34" charset="0"/>
              </a:rPr>
              <a:t>III. </a:t>
            </a:r>
            <a:r>
              <a:rPr lang="en-US" b="1" dirty="0">
                <a:solidFill>
                  <a:srgbClr val="C00000"/>
                </a:solidFill>
                <a:latin typeface="Calibri" panose="020F0502020204030204" pitchFamily="34" charset="0"/>
                <a:cs typeface="Calibri" panose="020F0502020204030204" pitchFamily="34" charset="0"/>
              </a:rPr>
              <a:t>Private Health Sector </a:t>
            </a:r>
          </a:p>
        </p:txBody>
      </p:sp>
      <p:sp>
        <p:nvSpPr>
          <p:cNvPr id="6" name="TextBox 5"/>
          <p:cNvSpPr txBox="1"/>
          <p:nvPr/>
        </p:nvSpPr>
        <p:spPr>
          <a:xfrm>
            <a:off x="8407019" y="6488668"/>
            <a:ext cx="736981" cy="369332"/>
          </a:xfrm>
          <a:prstGeom prst="rect">
            <a:avLst/>
          </a:prstGeom>
          <a:noFill/>
        </p:spPr>
        <p:txBody>
          <a:bodyPr wrap="square" rtlCol="0">
            <a:spAutoFit/>
          </a:bodyPr>
          <a:lstStyle/>
          <a:p>
            <a:pPr algn="ctr"/>
            <a:r>
              <a:rPr lang="en-US" b="1" dirty="0" smtClean="0"/>
              <a:t>15/25</a:t>
            </a:r>
            <a:endParaRPr lang="en-US" b="1" dirty="0"/>
          </a:p>
        </p:txBody>
      </p:sp>
    </p:spTree>
    <p:extLst>
      <p:ext uri="{BB962C8B-B14F-4D97-AF65-F5344CB8AC3E}">
        <p14:creationId xmlns:p14="http://schemas.microsoft.com/office/powerpoint/2010/main" val="199643783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0616" y="310065"/>
            <a:ext cx="3652643" cy="584775"/>
          </a:xfrm>
          <a:prstGeom prst="rect">
            <a:avLst/>
          </a:prstGeom>
        </p:spPr>
        <p:txBody>
          <a:bodyPr wrap="square">
            <a:spAutoFit/>
          </a:bodyPr>
          <a:lstStyle/>
          <a:p>
            <a:r>
              <a:rPr lang="en-US" sz="3200" b="1" dirty="0" smtClean="0">
                <a:solidFill>
                  <a:srgbClr val="0000CC"/>
                </a:solidFill>
                <a:latin typeface="Calibri" panose="020F0502020204030204" pitchFamily="34" charset="0"/>
                <a:cs typeface="Calibri" panose="020F0502020204030204" pitchFamily="34" charset="0"/>
              </a:rPr>
              <a:t>IV. Family Practice</a:t>
            </a:r>
            <a:endParaRPr lang="en-US" sz="3200" b="1" dirty="0">
              <a:solidFill>
                <a:srgbClr val="0000CC"/>
              </a:solidFill>
              <a:latin typeface="Calibri" panose="020F0502020204030204" pitchFamily="34" charset="0"/>
              <a:cs typeface="Calibri" panose="020F0502020204030204" pitchFamily="34" charset="0"/>
            </a:endParaRPr>
          </a:p>
        </p:txBody>
      </p:sp>
      <p:sp>
        <p:nvSpPr>
          <p:cNvPr id="6" name="TextBox 5"/>
          <p:cNvSpPr txBox="1"/>
          <p:nvPr/>
        </p:nvSpPr>
        <p:spPr>
          <a:xfrm>
            <a:off x="4339509" y="2142709"/>
            <a:ext cx="4722126" cy="2308324"/>
          </a:xfrm>
          <a:prstGeom prst="rect">
            <a:avLst/>
          </a:prstGeom>
          <a:noFill/>
          <a:ln>
            <a:solidFill>
              <a:schemeClr val="tx1"/>
            </a:solidFill>
          </a:ln>
          <a:scene3d>
            <a:camera prst="perspectiveContrastingLeftFacing"/>
            <a:lightRig rig="threePt" dir="t"/>
          </a:scene3d>
          <a:sp3d>
            <a:bevelT/>
          </a:sp3d>
        </p:spPr>
        <p:txBody>
          <a:bodyPr wrap="square" rtlCol="0">
            <a:spAutoFit/>
          </a:bodyPr>
          <a:lstStyle/>
          <a:p>
            <a:pPr lvl="0"/>
            <a:r>
              <a:rPr lang="en-US" b="1" dirty="0" smtClean="0">
                <a:solidFill>
                  <a:srgbClr val="C00000"/>
                </a:solidFill>
                <a:latin typeface="Calibri" panose="020F0502020204030204" pitchFamily="34" charset="0"/>
                <a:cs typeface="Calibri" panose="020F0502020204030204" pitchFamily="34" charset="0"/>
              </a:rPr>
              <a:t>         Highlights</a:t>
            </a:r>
          </a:p>
          <a:p>
            <a:pPr marL="285750" lvl="0" indent="-285750">
              <a:buFont typeface="Wingdings" panose="05000000000000000000" pitchFamily="2" charset="2"/>
              <a:buChar char="Ø"/>
            </a:pPr>
            <a:endParaRPr lang="en-US" b="1" dirty="0" smtClean="0">
              <a:latin typeface="Calibri" panose="020F0502020204030204" pitchFamily="34" charset="0"/>
              <a:cs typeface="Calibri" panose="020F0502020204030204" pitchFamily="34" charset="0"/>
            </a:endParaRPr>
          </a:p>
          <a:p>
            <a:pPr marL="742950" lvl="1" indent="-285750">
              <a:buFont typeface="Wingdings" panose="05000000000000000000" pitchFamily="2" charset="2"/>
              <a:buChar char="Ø"/>
            </a:pPr>
            <a:r>
              <a:rPr lang="en-US" b="1" dirty="0" smtClean="0">
                <a:latin typeface="Calibri" panose="020F0502020204030204" pitchFamily="34" charset="0"/>
                <a:cs typeface="Calibri" panose="020F0502020204030204" pitchFamily="34" charset="0"/>
              </a:rPr>
              <a:t>WHO overarching strategy for PHC improvement</a:t>
            </a:r>
          </a:p>
          <a:p>
            <a:pPr marL="742950" lvl="1" indent="-285750">
              <a:buFont typeface="Wingdings" panose="05000000000000000000" pitchFamily="2" charset="2"/>
              <a:buChar char="Ø"/>
            </a:pPr>
            <a:r>
              <a:rPr lang="en-US" b="1" dirty="0" smtClean="0">
                <a:latin typeface="Calibri" panose="020F0502020204030204" pitchFamily="34" charset="0"/>
                <a:cs typeface="Calibri" panose="020F0502020204030204" pitchFamily="34" charset="0"/>
              </a:rPr>
              <a:t>2,200 new FPs/year</a:t>
            </a:r>
          </a:p>
          <a:p>
            <a:pPr marL="742950" lvl="1" indent="-285750">
              <a:buFont typeface="Wingdings" panose="05000000000000000000" pitchFamily="2" charset="2"/>
              <a:buChar char="Ø"/>
            </a:pPr>
            <a:r>
              <a:rPr lang="en-US" b="1" dirty="0"/>
              <a:t>Limited political commitment </a:t>
            </a:r>
          </a:p>
          <a:p>
            <a:pPr marL="742950" lvl="1" indent="-285750">
              <a:buFont typeface="Wingdings" panose="05000000000000000000" pitchFamily="2" charset="2"/>
              <a:buChar char="Ø"/>
            </a:pPr>
            <a:r>
              <a:rPr lang="en-US" b="1" dirty="0"/>
              <a:t>Regional Committee </a:t>
            </a:r>
            <a:r>
              <a:rPr lang="en-US" b="1" dirty="0" smtClean="0"/>
              <a:t>2016 Resolutions </a:t>
            </a:r>
            <a:r>
              <a:rPr lang="en-US" b="1" dirty="0"/>
              <a:t>for scaling </a:t>
            </a:r>
            <a:r>
              <a:rPr lang="en-US" b="1" dirty="0" smtClean="0"/>
              <a:t>FP</a:t>
            </a:r>
            <a:endParaRPr lang="en-US" b="1" dirty="0">
              <a:latin typeface="Calibri" panose="020F0502020204030204" pitchFamily="34" charset="0"/>
              <a:cs typeface="Calibri" panose="020F0502020204030204" pitchFamily="34" charset="0"/>
            </a:endParaRPr>
          </a:p>
        </p:txBody>
      </p:sp>
      <p:grpSp>
        <p:nvGrpSpPr>
          <p:cNvPr id="7" name="Group 6"/>
          <p:cNvGrpSpPr/>
          <p:nvPr/>
        </p:nvGrpSpPr>
        <p:grpSpPr>
          <a:xfrm>
            <a:off x="-41838" y="1876452"/>
            <a:ext cx="4299125" cy="2446896"/>
            <a:chOff x="-232906" y="2333652"/>
            <a:chExt cx="4299125" cy="2446896"/>
          </a:xfrm>
        </p:grpSpPr>
        <p:pic>
          <p:nvPicPr>
            <p:cNvPr id="8" name="Image 1" descr="Tirer la_0.tmp"/>
            <p:cNvPicPr>
              <a:picLocks noChangeAspect="1"/>
            </p:cNvPicPr>
            <p:nvPr/>
          </p:nvPicPr>
          <p:blipFill>
            <a:blip r:embed="rId3" cstate="print"/>
            <a:stretch>
              <a:fillRect/>
            </a:stretch>
          </p:blipFill>
          <p:spPr>
            <a:xfrm>
              <a:off x="-191067" y="2333652"/>
              <a:ext cx="4257286" cy="2446896"/>
            </a:xfrm>
            <a:prstGeom prst="rect">
              <a:avLst/>
            </a:prstGeom>
          </p:spPr>
        </p:pic>
        <p:sp>
          <p:nvSpPr>
            <p:cNvPr id="9" name="TextBox 8"/>
            <p:cNvSpPr txBox="1"/>
            <p:nvPr/>
          </p:nvSpPr>
          <p:spPr>
            <a:xfrm rot="1239194">
              <a:off x="-232906" y="3203924"/>
              <a:ext cx="3497890" cy="400110"/>
            </a:xfrm>
            <a:prstGeom prst="rect">
              <a:avLst/>
            </a:prstGeom>
            <a:noFill/>
            <a:effectLst>
              <a:outerShdw blurRad="50800" dist="38100" dir="16200000" rotWithShape="0">
                <a:prstClr val="black">
                  <a:alpha val="40000"/>
                </a:prstClr>
              </a:outerShdw>
            </a:effectLst>
            <a:scene3d>
              <a:camera prst="perspectiveAbove"/>
              <a:lightRig rig="threePt" dir="t"/>
            </a:scene3d>
          </p:spPr>
          <p:txBody>
            <a:bodyPr wrap="square" rtlCol="0">
              <a:spAutoFit/>
            </a:bodyPr>
            <a:lstStyle/>
            <a:p>
              <a:pPr algn="ctr"/>
              <a:r>
                <a:rPr lang="en-US" sz="2000" b="1" dirty="0" smtClean="0">
                  <a:solidFill>
                    <a:srgbClr val="C00000"/>
                  </a:solidFill>
                  <a:latin typeface="Colonna MT" panose="04020805060202030203" pitchFamily="82" charset="0"/>
                </a:rPr>
                <a:t>Family Practice </a:t>
              </a:r>
              <a:endParaRPr lang="en-US" sz="2000" b="1" dirty="0">
                <a:solidFill>
                  <a:srgbClr val="C00000"/>
                </a:solidFill>
                <a:latin typeface="Colonna MT" panose="04020805060202030203" pitchFamily="82" charset="0"/>
              </a:endParaRPr>
            </a:p>
          </p:txBody>
        </p:sp>
      </p:grpSp>
    </p:spTree>
    <p:extLst>
      <p:ext uri="{BB962C8B-B14F-4D97-AF65-F5344CB8AC3E}">
        <p14:creationId xmlns:p14="http://schemas.microsoft.com/office/powerpoint/2010/main" val="1390807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6162" y="19050"/>
            <a:ext cx="8001000" cy="868362"/>
          </a:xfrm>
        </p:spPr>
        <p:txBody>
          <a:bodyPr>
            <a:normAutofit/>
          </a:bodyPr>
          <a:lstStyle/>
          <a:p>
            <a:pPr algn="l"/>
            <a:r>
              <a:rPr lang="en-US" sz="3200" b="1" dirty="0" smtClean="0">
                <a:solidFill>
                  <a:srgbClr val="0000FF"/>
                </a:solidFill>
                <a:latin typeface="+mn-lt"/>
              </a:rPr>
              <a:t>Presentation Outline</a:t>
            </a:r>
            <a:endParaRPr lang="en-US" sz="3200" b="1" dirty="0">
              <a:solidFill>
                <a:srgbClr val="0000FF"/>
              </a:solidFill>
              <a:latin typeface="+mn-lt"/>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37739444"/>
              </p:ext>
            </p:extLst>
          </p:nvPr>
        </p:nvGraphicFramePr>
        <p:xfrm>
          <a:off x="0" y="42041"/>
          <a:ext cx="9144000" cy="685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a:off x="1794402" y="2677180"/>
            <a:ext cx="1375002" cy="584775"/>
          </a:xfrm>
          <a:prstGeom prst="rect">
            <a:avLst/>
          </a:prstGeom>
          <a:noFill/>
        </p:spPr>
        <p:txBody>
          <a:bodyPr wrap="square" rtlCol="0">
            <a:spAutoFit/>
          </a:bodyPr>
          <a:lstStyle/>
          <a:p>
            <a:pPr algn="ctr"/>
            <a:r>
              <a:rPr lang="en-US" sz="3200" b="1" dirty="0" smtClean="0">
                <a:solidFill>
                  <a:srgbClr val="A5A05B"/>
                </a:solidFill>
              </a:rPr>
              <a:t>II</a:t>
            </a:r>
            <a:endParaRPr lang="en-US" sz="3200" b="1" dirty="0">
              <a:solidFill>
                <a:srgbClr val="A5A05B"/>
              </a:solidFill>
            </a:endParaRPr>
          </a:p>
        </p:txBody>
      </p:sp>
      <p:sp>
        <p:nvSpPr>
          <p:cNvPr id="6" name="TextBox 5"/>
          <p:cNvSpPr txBox="1"/>
          <p:nvPr/>
        </p:nvSpPr>
        <p:spPr>
          <a:xfrm>
            <a:off x="148224" y="3058180"/>
            <a:ext cx="1375002" cy="584775"/>
          </a:xfrm>
          <a:prstGeom prst="rect">
            <a:avLst/>
          </a:prstGeom>
          <a:noFill/>
        </p:spPr>
        <p:txBody>
          <a:bodyPr wrap="square" rtlCol="0">
            <a:spAutoFit/>
          </a:bodyPr>
          <a:lstStyle/>
          <a:p>
            <a:pPr algn="ctr"/>
            <a:r>
              <a:rPr lang="en-US" sz="3200" b="1" dirty="0" smtClean="0">
                <a:solidFill>
                  <a:srgbClr val="A5A05B"/>
                </a:solidFill>
              </a:rPr>
              <a:t>I</a:t>
            </a:r>
            <a:endParaRPr lang="en-US" sz="3200" b="1" dirty="0">
              <a:solidFill>
                <a:srgbClr val="A5A05B"/>
              </a:solidFill>
            </a:endParaRPr>
          </a:p>
        </p:txBody>
      </p:sp>
      <p:sp>
        <p:nvSpPr>
          <p:cNvPr id="7" name="TextBox 6"/>
          <p:cNvSpPr txBox="1"/>
          <p:nvPr/>
        </p:nvSpPr>
        <p:spPr>
          <a:xfrm>
            <a:off x="3949890" y="2219980"/>
            <a:ext cx="1375002" cy="584775"/>
          </a:xfrm>
          <a:prstGeom prst="rect">
            <a:avLst/>
          </a:prstGeom>
          <a:noFill/>
        </p:spPr>
        <p:txBody>
          <a:bodyPr wrap="square" rtlCol="0">
            <a:spAutoFit/>
          </a:bodyPr>
          <a:lstStyle/>
          <a:p>
            <a:pPr algn="ctr"/>
            <a:r>
              <a:rPr lang="en-US" sz="3200" b="1" dirty="0" smtClean="0">
                <a:solidFill>
                  <a:srgbClr val="A5A05B"/>
                </a:solidFill>
              </a:rPr>
              <a:t>III</a:t>
            </a:r>
            <a:endParaRPr lang="en-US" sz="3200" b="1" dirty="0">
              <a:solidFill>
                <a:srgbClr val="A5A05B"/>
              </a:solidFill>
            </a:endParaRPr>
          </a:p>
        </p:txBody>
      </p:sp>
      <p:sp>
        <p:nvSpPr>
          <p:cNvPr id="8" name="TextBox 7"/>
          <p:cNvSpPr txBox="1"/>
          <p:nvPr/>
        </p:nvSpPr>
        <p:spPr>
          <a:xfrm>
            <a:off x="5775280" y="2034596"/>
            <a:ext cx="1375002" cy="584775"/>
          </a:xfrm>
          <a:prstGeom prst="rect">
            <a:avLst/>
          </a:prstGeom>
          <a:noFill/>
        </p:spPr>
        <p:txBody>
          <a:bodyPr wrap="square" rtlCol="0">
            <a:spAutoFit/>
          </a:bodyPr>
          <a:lstStyle/>
          <a:p>
            <a:pPr algn="ctr"/>
            <a:r>
              <a:rPr lang="en-US" sz="3200" b="1" dirty="0" smtClean="0">
                <a:solidFill>
                  <a:srgbClr val="A5A05B"/>
                </a:solidFill>
              </a:rPr>
              <a:t>IV</a:t>
            </a:r>
            <a:endParaRPr lang="en-US" sz="3200" b="1" dirty="0">
              <a:solidFill>
                <a:srgbClr val="A5A05B"/>
              </a:solidFill>
            </a:endParaRPr>
          </a:p>
        </p:txBody>
      </p:sp>
      <p:cxnSp>
        <p:nvCxnSpPr>
          <p:cNvPr id="10" name="Straight Connector 9"/>
          <p:cNvCxnSpPr/>
          <p:nvPr/>
        </p:nvCxnSpPr>
        <p:spPr>
          <a:xfrm>
            <a:off x="228600" y="838200"/>
            <a:ext cx="8697572"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6326301" y="3642955"/>
            <a:ext cx="1998549" cy="1329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2082794" y="3493827"/>
            <a:ext cx="1687122" cy="3138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4154611" y="3030884"/>
            <a:ext cx="1525134" cy="5925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5963307" y="2687514"/>
            <a:ext cx="1687122" cy="3138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03063305"/>
      </p:ext>
    </p:extLst>
  </p:cSld>
  <p:clrMapOvr>
    <a:masterClrMapping/>
  </p:clrMapOvr>
  <mc:AlternateContent xmlns:mc="http://schemas.openxmlformats.org/markup-compatibility/2006" xmlns:p14="http://schemas.microsoft.com/office/powerpoint/2010/main">
    <mc:Choice Requires="p14">
      <p:transition>
        <p14:prism/>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animBg="1"/>
      <p:bldP spid="1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52400" y="144440"/>
            <a:ext cx="8229600" cy="838200"/>
          </a:xfrm>
          <a:prstGeom prst="rect">
            <a:avLst/>
          </a:prstGeom>
        </p:spPr>
        <p:txBody>
          <a:bodyPr>
            <a:norm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sz="2800" b="1" dirty="0" smtClean="0">
                <a:solidFill>
                  <a:srgbClr val="0000CC"/>
                </a:solidFill>
                <a:latin typeface="Calibri" panose="020F0502020204030204" pitchFamily="34" charset="0"/>
                <a:cs typeface="Calibri" panose="020F0502020204030204" pitchFamily="34" charset="0"/>
              </a:rPr>
              <a:t>Characteristics of Family Practice Approach </a:t>
            </a:r>
            <a:endParaRPr lang="en-US" sz="2800" b="1" dirty="0">
              <a:solidFill>
                <a:srgbClr val="0000CC"/>
              </a:solidFill>
              <a:latin typeface="Calibri" panose="020F0502020204030204" pitchFamily="34" charset="0"/>
              <a:cs typeface="Calibri" panose="020F0502020204030204" pitchFamily="34" charset="0"/>
            </a:endParaRPr>
          </a:p>
        </p:txBody>
      </p:sp>
      <p:sp>
        <p:nvSpPr>
          <p:cNvPr id="3" name="Content Placeholder 2"/>
          <p:cNvSpPr txBox="1">
            <a:spLocks/>
          </p:cNvSpPr>
          <p:nvPr/>
        </p:nvSpPr>
        <p:spPr>
          <a:xfrm>
            <a:off x="152400" y="2858072"/>
            <a:ext cx="5867399" cy="3015016"/>
          </a:xfrm>
          <a:prstGeom prst="rect">
            <a:avLst/>
          </a:prstGeom>
        </p:spPr>
        <p:txBody>
          <a:bodyPr>
            <a:noAutofit/>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a:lnSpc>
                <a:spcPct val="120000"/>
              </a:lnSpc>
              <a:spcBef>
                <a:spcPts val="0"/>
              </a:spcBef>
              <a:buFont typeface="Wingdings" panose="05000000000000000000" pitchFamily="2" charset="2"/>
              <a:buChar char="ü"/>
            </a:pPr>
            <a:r>
              <a:rPr lang="en-GB" b="1" dirty="0" smtClean="0">
                <a:solidFill>
                  <a:schemeClr val="tx1"/>
                </a:solidFill>
              </a:rPr>
              <a:t>- </a:t>
            </a:r>
            <a:r>
              <a:rPr lang="en-GB" b="1" dirty="0" smtClean="0">
                <a:solidFill>
                  <a:schemeClr val="tx1"/>
                </a:solidFill>
                <a:latin typeface="Calibri" panose="020F0502020204030204" pitchFamily="34" charset="0"/>
                <a:cs typeface="Calibri" panose="020F0502020204030204" pitchFamily="34" charset="0"/>
              </a:rPr>
              <a:t>Defined catchment population</a:t>
            </a:r>
          </a:p>
          <a:p>
            <a:pPr>
              <a:lnSpc>
                <a:spcPct val="120000"/>
              </a:lnSpc>
              <a:spcBef>
                <a:spcPts val="0"/>
              </a:spcBef>
              <a:buFont typeface="Wingdings" panose="05000000000000000000" pitchFamily="2" charset="2"/>
              <a:buChar char="ü"/>
            </a:pPr>
            <a:r>
              <a:rPr lang="en-GB" b="1" dirty="0" smtClean="0">
                <a:solidFill>
                  <a:schemeClr val="tx1"/>
                </a:solidFill>
                <a:latin typeface="Calibri" panose="020F0502020204030204" pitchFamily="34" charset="0"/>
                <a:cs typeface="Calibri" panose="020F0502020204030204" pitchFamily="34" charset="0"/>
              </a:rPr>
              <a:t>- Availability of sufficient trained health         workforce and multidisciplinary team</a:t>
            </a:r>
            <a:endParaRPr lang="en-US" b="1" dirty="0" smtClean="0">
              <a:solidFill>
                <a:schemeClr val="tx1"/>
              </a:solidFill>
              <a:latin typeface="Calibri" panose="020F0502020204030204" pitchFamily="34" charset="0"/>
              <a:cs typeface="Calibri" panose="020F0502020204030204" pitchFamily="34" charset="0"/>
            </a:endParaRPr>
          </a:p>
          <a:p>
            <a:pPr>
              <a:lnSpc>
                <a:spcPct val="120000"/>
              </a:lnSpc>
              <a:spcBef>
                <a:spcPts val="0"/>
              </a:spcBef>
              <a:buFont typeface="Wingdings" panose="05000000000000000000" pitchFamily="2" charset="2"/>
              <a:buChar char="ü"/>
            </a:pPr>
            <a:r>
              <a:rPr lang="en-GB" b="1" dirty="0" smtClean="0">
                <a:solidFill>
                  <a:schemeClr val="tx1"/>
                </a:solidFill>
                <a:latin typeface="Calibri" panose="020F0502020204030204" pitchFamily="34" charset="0"/>
                <a:cs typeface="Calibri" panose="020F0502020204030204" pitchFamily="34" charset="0"/>
              </a:rPr>
              <a:t>- Provision of </a:t>
            </a:r>
            <a:r>
              <a:rPr lang="en-GB" b="1" u="sng" dirty="0" smtClean="0">
                <a:solidFill>
                  <a:schemeClr val="tx1"/>
                </a:solidFill>
                <a:latin typeface="Calibri" panose="020F0502020204030204" pitchFamily="34" charset="0"/>
                <a:cs typeface="Calibri" panose="020F0502020204030204" pitchFamily="34" charset="0"/>
              </a:rPr>
              <a:t>quality essential health services package</a:t>
            </a:r>
            <a:endParaRPr lang="en-US" b="1" dirty="0">
              <a:solidFill>
                <a:schemeClr val="tx1"/>
              </a:solidFill>
              <a:latin typeface="Calibri" panose="020F0502020204030204" pitchFamily="34" charset="0"/>
              <a:cs typeface="Calibri" panose="020F0502020204030204" pitchFamily="34" charset="0"/>
            </a:endParaRPr>
          </a:p>
        </p:txBody>
      </p:sp>
      <p:pic>
        <p:nvPicPr>
          <p:cNvPr id="4" name="Picture 3" descr="C:\Users\AssaiM\AppData\Local\Microsoft\Windows\Temporary Internet Files\Content.Word\IMG_2880.jpg"/>
          <p:cNvPicPr/>
          <p:nvPr/>
        </p:nvPicPr>
        <p:blipFill>
          <a:blip r:embed="rId3" cstate="email">
            <a:extLst>
              <a:ext uri="{BEBA8EAE-BF5A-486C-A8C5-ECC9F3942E4B}">
                <a14:imgProps xmlns:a14="http://schemas.microsoft.com/office/drawing/2010/main">
                  <a14:imgLayer r:embed="rId4">
                    <a14:imgEffect>
                      <a14:brightnessContrast bright="10000" contrast="36000"/>
                    </a14:imgEffect>
                  </a14:imgLayer>
                </a14:imgProps>
              </a:ext>
              <a:ext uri="{28A0092B-C50C-407E-A947-70E740481C1C}">
                <a14:useLocalDpi xmlns:a14="http://schemas.microsoft.com/office/drawing/2010/main" val="0"/>
              </a:ext>
            </a:extLst>
          </a:blip>
          <a:srcRect/>
          <a:stretch>
            <a:fillRect/>
          </a:stretch>
        </p:blipFill>
        <p:spPr bwMode="auto">
          <a:xfrm>
            <a:off x="5943599" y="2705672"/>
            <a:ext cx="3206087" cy="2133600"/>
          </a:xfrm>
          <a:prstGeom prst="rect">
            <a:avLst/>
          </a:prstGeom>
          <a:noFill/>
          <a:ln>
            <a:noFill/>
          </a:ln>
        </p:spPr>
      </p:pic>
      <p:sp>
        <p:nvSpPr>
          <p:cNvPr id="5" name="TextBox 4"/>
          <p:cNvSpPr txBox="1"/>
          <p:nvPr/>
        </p:nvSpPr>
        <p:spPr>
          <a:xfrm>
            <a:off x="478808" y="1453488"/>
            <a:ext cx="6781800" cy="1569660"/>
          </a:xfrm>
          <a:prstGeom prst="rect">
            <a:avLst/>
          </a:prstGeom>
          <a:noFill/>
        </p:spPr>
        <p:txBody>
          <a:bodyPr wrap="square" rtlCol="0">
            <a:spAutoFit/>
          </a:bodyPr>
          <a:lstStyle/>
          <a:p>
            <a:pPr lvl="0"/>
            <a:r>
              <a:rPr lang="en-US" sz="2400" b="1" dirty="0">
                <a:latin typeface="Calibri" panose="020F0502020204030204" pitchFamily="34" charset="0"/>
                <a:cs typeface="Calibri" panose="020F0502020204030204" pitchFamily="34" charset="0"/>
              </a:rPr>
              <a:t>Delivery of comprehensive, continuous, integrated and community-oriented services by a family physician and multidisciplinary team</a:t>
            </a:r>
          </a:p>
          <a:p>
            <a:endParaRPr lang="en-US" sz="2400" dirty="0"/>
          </a:p>
        </p:txBody>
      </p:sp>
      <p:sp>
        <p:nvSpPr>
          <p:cNvPr id="6" name="TextBox 5"/>
          <p:cNvSpPr txBox="1"/>
          <p:nvPr/>
        </p:nvSpPr>
        <p:spPr>
          <a:xfrm>
            <a:off x="152400" y="6216555"/>
            <a:ext cx="5184442" cy="369332"/>
          </a:xfrm>
          <a:prstGeom prst="rect">
            <a:avLst/>
          </a:prstGeom>
          <a:noFill/>
        </p:spPr>
        <p:txBody>
          <a:bodyPr wrap="square" rtlCol="0">
            <a:spAutoFit/>
          </a:bodyPr>
          <a:lstStyle/>
          <a:p>
            <a:pPr lvl="0"/>
            <a:r>
              <a:rPr lang="en-US" b="1" dirty="0" smtClean="0">
                <a:solidFill>
                  <a:srgbClr val="C00000"/>
                </a:solidFill>
              </a:rPr>
              <a:t>IV. Family Practice</a:t>
            </a:r>
            <a:endParaRPr lang="en-US" dirty="0"/>
          </a:p>
        </p:txBody>
      </p:sp>
      <p:sp>
        <p:nvSpPr>
          <p:cNvPr id="7" name="TextBox 6"/>
          <p:cNvSpPr txBox="1"/>
          <p:nvPr/>
        </p:nvSpPr>
        <p:spPr>
          <a:xfrm>
            <a:off x="8407019" y="6488668"/>
            <a:ext cx="736981" cy="369332"/>
          </a:xfrm>
          <a:prstGeom prst="rect">
            <a:avLst/>
          </a:prstGeom>
          <a:noFill/>
        </p:spPr>
        <p:txBody>
          <a:bodyPr wrap="square" rtlCol="0">
            <a:spAutoFit/>
          </a:bodyPr>
          <a:lstStyle/>
          <a:p>
            <a:pPr algn="ctr"/>
            <a:r>
              <a:rPr lang="en-US" b="1" dirty="0" smtClean="0"/>
              <a:t>16/25</a:t>
            </a:r>
            <a:endParaRPr lang="en-US" b="1" dirty="0"/>
          </a:p>
        </p:txBody>
      </p:sp>
    </p:spTree>
    <p:extLst>
      <p:ext uri="{BB962C8B-B14F-4D97-AF65-F5344CB8AC3E}">
        <p14:creationId xmlns:p14="http://schemas.microsoft.com/office/powerpoint/2010/main" val="210685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41701" name="Group 5"/>
          <p:cNvGrpSpPr>
            <a:grpSpLocks/>
          </p:cNvGrpSpPr>
          <p:nvPr/>
        </p:nvGrpSpPr>
        <p:grpSpPr bwMode="auto">
          <a:xfrm>
            <a:off x="990471" y="495689"/>
            <a:ext cx="7086729" cy="5959283"/>
            <a:chOff x="857" y="708"/>
            <a:chExt cx="3656" cy="3240"/>
          </a:xfrm>
        </p:grpSpPr>
        <p:sp>
          <p:nvSpPr>
            <p:cNvPr id="541702" name="AutoShape 6" descr="Bouquet"/>
            <p:cNvSpPr>
              <a:spLocks noChangeArrowheads="1"/>
            </p:cNvSpPr>
            <p:nvPr/>
          </p:nvSpPr>
          <p:spPr bwMode="auto">
            <a:xfrm>
              <a:off x="1632" y="1392"/>
              <a:ext cx="2016" cy="1728"/>
            </a:xfrm>
            <a:prstGeom prst="sun">
              <a:avLst>
                <a:gd name="adj" fmla="val 25000"/>
              </a:avLst>
            </a:prstGeom>
            <a:solidFill>
              <a:schemeClr val="bg1">
                <a:lumMod val="95000"/>
              </a:schemeClr>
            </a:solid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rtl="1"/>
              <a:endParaRPr lang="en-US" b="1" dirty="0">
                <a:latin typeface="Tahoma" pitchFamily="34" charset="0"/>
              </a:endParaRPr>
            </a:p>
            <a:p>
              <a:pPr algn="ctr"/>
              <a:r>
                <a:rPr lang="en-US" b="1" dirty="0" smtClean="0">
                  <a:solidFill>
                    <a:srgbClr val="000000"/>
                  </a:solidFill>
                  <a:latin typeface="Tahoma" pitchFamily="34" charset="0"/>
                </a:rPr>
                <a:t> </a:t>
              </a:r>
            </a:p>
            <a:p>
              <a:pPr algn="ctr"/>
              <a:r>
                <a:rPr lang="en-US" b="1" dirty="0" smtClean="0">
                  <a:solidFill>
                    <a:srgbClr val="000000"/>
                  </a:solidFill>
                  <a:latin typeface="Tahoma" pitchFamily="34" charset="0"/>
                </a:rPr>
                <a:t>Essential</a:t>
              </a:r>
            </a:p>
            <a:p>
              <a:pPr algn="ctr"/>
              <a:r>
                <a:rPr lang="en-US" b="1" dirty="0" smtClean="0">
                  <a:solidFill>
                    <a:srgbClr val="000000"/>
                  </a:solidFill>
                  <a:latin typeface="Tahoma" pitchFamily="34" charset="0"/>
                </a:rPr>
                <a:t> Health </a:t>
              </a:r>
              <a:endParaRPr lang="en-US" b="1" dirty="0">
                <a:solidFill>
                  <a:srgbClr val="000000"/>
                </a:solidFill>
                <a:latin typeface="Tahoma" pitchFamily="34" charset="0"/>
              </a:endParaRPr>
            </a:p>
            <a:p>
              <a:pPr algn="ctr"/>
              <a:r>
                <a:rPr lang="en-US" b="1" dirty="0">
                  <a:solidFill>
                    <a:srgbClr val="000000"/>
                  </a:solidFill>
                  <a:latin typeface="Tahoma" pitchFamily="34" charset="0"/>
                </a:rPr>
                <a:t>Services </a:t>
              </a:r>
            </a:p>
            <a:p>
              <a:pPr algn="ctr"/>
              <a:r>
                <a:rPr lang="en-US" b="1" dirty="0">
                  <a:solidFill>
                    <a:srgbClr val="000000"/>
                  </a:solidFill>
                  <a:latin typeface="Tahoma" pitchFamily="34" charset="0"/>
                </a:rPr>
                <a:t>Package</a:t>
              </a:r>
            </a:p>
            <a:p>
              <a:pPr algn="ctr"/>
              <a:endParaRPr lang="en-US" sz="2400" b="1" dirty="0">
                <a:solidFill>
                  <a:srgbClr val="FF3300"/>
                </a:solidFill>
                <a:latin typeface="Arial Unicode MS" pitchFamily="34" charset="-128"/>
              </a:endParaRPr>
            </a:p>
          </p:txBody>
        </p:sp>
        <p:sp>
          <p:nvSpPr>
            <p:cNvPr id="541703" name="Oval 7" descr="Bouquet"/>
            <p:cNvSpPr>
              <a:spLocks noChangeArrowheads="1"/>
            </p:cNvSpPr>
            <p:nvPr/>
          </p:nvSpPr>
          <p:spPr bwMode="auto">
            <a:xfrm>
              <a:off x="2186" y="708"/>
              <a:ext cx="742" cy="619"/>
            </a:xfrm>
            <a:prstGeom prst="ellipse">
              <a:avLst/>
            </a:prstGeom>
            <a:solidFill>
              <a:schemeClr val="bg1">
                <a:lumMod val="95000"/>
              </a:schemeClr>
            </a:solidFill>
            <a:ln w="9525">
              <a:solidFill>
                <a:srgbClr val="A5A05B"/>
              </a:solidFill>
              <a:round/>
              <a:headEnd/>
              <a:tailEnd/>
            </a:ln>
            <a:effectLst/>
            <a:scene3d>
              <a:camera prst="perspectiveAbove"/>
              <a:lightRig rig="threePt" dir="t"/>
            </a:scene3d>
            <a:sp3d>
              <a:bevelT w="139700" h="139700" prst="divot"/>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rtl="1"/>
              <a:r>
                <a:rPr lang="en-US" sz="1550" b="1" dirty="0">
                  <a:solidFill>
                    <a:srgbClr val="002060"/>
                  </a:solidFill>
                  <a:latin typeface="Tahoma" pitchFamily="34" charset="0"/>
                </a:rPr>
                <a:t>Maternal &amp; </a:t>
              </a:r>
            </a:p>
            <a:p>
              <a:pPr algn="ctr" rtl="1"/>
              <a:r>
                <a:rPr lang="en-US" sz="1550" b="1" dirty="0">
                  <a:solidFill>
                    <a:srgbClr val="002060"/>
                  </a:solidFill>
                  <a:latin typeface="Tahoma" pitchFamily="34" charset="0"/>
                </a:rPr>
                <a:t>Newborn</a:t>
              </a:r>
            </a:p>
          </p:txBody>
        </p:sp>
        <p:sp>
          <p:nvSpPr>
            <p:cNvPr id="541704" name="Oval 8" descr="Bouquet"/>
            <p:cNvSpPr>
              <a:spLocks noChangeArrowheads="1"/>
            </p:cNvSpPr>
            <p:nvPr/>
          </p:nvSpPr>
          <p:spPr bwMode="auto">
            <a:xfrm>
              <a:off x="857" y="1933"/>
              <a:ext cx="742" cy="619"/>
            </a:xfrm>
            <a:prstGeom prst="ellipse">
              <a:avLst/>
            </a:prstGeom>
            <a:solidFill>
              <a:schemeClr val="bg1">
                <a:lumMod val="95000"/>
              </a:schemeClr>
            </a:solidFill>
            <a:ln w="9525">
              <a:solidFill>
                <a:srgbClr val="A5A05B"/>
              </a:solidFill>
              <a:round/>
              <a:headEnd/>
              <a:tailEnd/>
            </a:ln>
            <a:effectLst/>
            <a:scene3d>
              <a:camera prst="perspectiveAbove"/>
              <a:lightRig rig="threePt" dir="t"/>
            </a:scene3d>
            <a:sp3d>
              <a:bevelT w="139700" h="139700" prst="divot"/>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rtl="1"/>
              <a:r>
                <a:rPr lang="en-US" sz="1550" b="1">
                  <a:solidFill>
                    <a:srgbClr val="002060"/>
                  </a:solidFill>
                  <a:latin typeface="Tahoma" pitchFamily="34" charset="0"/>
                </a:rPr>
                <a:t>Emergency </a:t>
              </a:r>
            </a:p>
            <a:p>
              <a:pPr algn="ctr" rtl="1"/>
              <a:r>
                <a:rPr lang="en-US" sz="1550" b="1">
                  <a:solidFill>
                    <a:srgbClr val="002060"/>
                  </a:solidFill>
                  <a:latin typeface="Tahoma" pitchFamily="34" charset="0"/>
                </a:rPr>
                <a:t>Services</a:t>
              </a:r>
            </a:p>
          </p:txBody>
        </p:sp>
        <p:sp>
          <p:nvSpPr>
            <p:cNvPr id="541705" name="Oval 9" descr="Bouquet"/>
            <p:cNvSpPr>
              <a:spLocks noChangeArrowheads="1"/>
            </p:cNvSpPr>
            <p:nvPr/>
          </p:nvSpPr>
          <p:spPr bwMode="auto">
            <a:xfrm>
              <a:off x="3171" y="1012"/>
              <a:ext cx="888" cy="716"/>
            </a:xfrm>
            <a:prstGeom prst="ellipse">
              <a:avLst/>
            </a:prstGeom>
            <a:solidFill>
              <a:schemeClr val="bg1">
                <a:lumMod val="95000"/>
              </a:schemeClr>
            </a:solidFill>
            <a:ln w="9525">
              <a:solidFill>
                <a:srgbClr val="A5A05B"/>
              </a:solidFill>
              <a:round/>
              <a:headEnd/>
              <a:tailEnd/>
            </a:ln>
            <a:effectLst/>
            <a:scene3d>
              <a:camera prst="perspectiveAbove"/>
              <a:lightRig rig="threePt" dir="t"/>
            </a:scene3d>
            <a:sp3d>
              <a:bevelT w="139700" h="139700" prst="divot"/>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rtl="1"/>
              <a:r>
                <a:rPr lang="en-US" sz="1550" b="1">
                  <a:solidFill>
                    <a:srgbClr val="002060"/>
                  </a:solidFill>
                  <a:latin typeface="Tahoma" pitchFamily="34" charset="0"/>
                </a:rPr>
                <a:t>Child &amp; </a:t>
              </a:r>
            </a:p>
            <a:p>
              <a:pPr algn="ctr" rtl="1"/>
              <a:r>
                <a:rPr lang="en-US" sz="1550" b="1">
                  <a:solidFill>
                    <a:srgbClr val="002060"/>
                  </a:solidFill>
                  <a:latin typeface="Tahoma" pitchFamily="34" charset="0"/>
                </a:rPr>
                <a:t>Immunization</a:t>
              </a:r>
            </a:p>
          </p:txBody>
        </p:sp>
        <p:sp>
          <p:nvSpPr>
            <p:cNvPr id="541706" name="Oval 10" descr="Bouquet"/>
            <p:cNvSpPr>
              <a:spLocks noChangeArrowheads="1"/>
            </p:cNvSpPr>
            <p:nvPr/>
          </p:nvSpPr>
          <p:spPr bwMode="auto">
            <a:xfrm>
              <a:off x="3593" y="1824"/>
              <a:ext cx="920" cy="744"/>
            </a:xfrm>
            <a:prstGeom prst="ellipse">
              <a:avLst/>
            </a:prstGeom>
            <a:solidFill>
              <a:schemeClr val="bg1">
                <a:lumMod val="95000"/>
              </a:schemeClr>
            </a:solidFill>
            <a:ln w="9525">
              <a:solidFill>
                <a:srgbClr val="A5A05B"/>
              </a:solidFill>
              <a:round/>
              <a:headEnd/>
              <a:tailEnd/>
            </a:ln>
            <a:effectLst/>
            <a:scene3d>
              <a:camera prst="perspectiveAbove"/>
              <a:lightRig rig="threePt" dir="t"/>
            </a:scene3d>
            <a:sp3d>
              <a:bevelT w="139700" h="139700" prst="divot"/>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rtl="1"/>
              <a:r>
                <a:rPr lang="en-US" sz="1550" b="1">
                  <a:solidFill>
                    <a:srgbClr val="002060"/>
                  </a:solidFill>
                  <a:latin typeface="Tahoma" pitchFamily="34" charset="0"/>
                </a:rPr>
                <a:t>Communicable </a:t>
              </a:r>
            </a:p>
            <a:p>
              <a:pPr algn="ctr" rtl="1"/>
              <a:r>
                <a:rPr lang="en-US" sz="1550" b="1">
                  <a:solidFill>
                    <a:srgbClr val="002060"/>
                  </a:solidFill>
                  <a:latin typeface="Tahoma" pitchFamily="34" charset="0"/>
                </a:rPr>
                <a:t>&amp; Non Comm.</a:t>
              </a:r>
            </a:p>
            <a:p>
              <a:pPr algn="ctr" rtl="1"/>
              <a:r>
                <a:rPr lang="en-US" sz="1550" b="1">
                  <a:solidFill>
                    <a:srgbClr val="002060"/>
                  </a:solidFill>
                  <a:latin typeface="Tahoma" pitchFamily="34" charset="0"/>
                </a:rPr>
                <a:t>Diseases</a:t>
              </a:r>
            </a:p>
          </p:txBody>
        </p:sp>
        <p:sp>
          <p:nvSpPr>
            <p:cNvPr id="541707" name="Oval 11" descr="Bouquet"/>
            <p:cNvSpPr>
              <a:spLocks noChangeArrowheads="1"/>
            </p:cNvSpPr>
            <p:nvPr/>
          </p:nvSpPr>
          <p:spPr bwMode="auto">
            <a:xfrm>
              <a:off x="3181" y="2741"/>
              <a:ext cx="872" cy="725"/>
            </a:xfrm>
            <a:prstGeom prst="ellipse">
              <a:avLst/>
            </a:prstGeom>
            <a:solidFill>
              <a:schemeClr val="bg1">
                <a:lumMod val="95000"/>
              </a:schemeClr>
            </a:solidFill>
            <a:ln w="9525">
              <a:solidFill>
                <a:srgbClr val="A5A05B"/>
              </a:solidFill>
              <a:round/>
              <a:headEnd/>
              <a:tailEnd/>
            </a:ln>
            <a:effectLst/>
            <a:scene3d>
              <a:camera prst="perspectiveAbove"/>
              <a:lightRig rig="threePt" dir="t"/>
            </a:scene3d>
            <a:sp3d>
              <a:bevelT w="139700" h="139700" prst="divot"/>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rtl="1"/>
              <a:r>
                <a:rPr lang="en-US" sz="1550" b="1" dirty="0">
                  <a:solidFill>
                    <a:srgbClr val="002060"/>
                  </a:solidFill>
                  <a:latin typeface="Tahoma" pitchFamily="34" charset="0"/>
                </a:rPr>
                <a:t> Health </a:t>
              </a:r>
            </a:p>
            <a:p>
              <a:pPr algn="ctr" rtl="1"/>
              <a:r>
                <a:rPr lang="en-US" sz="1550" b="1" dirty="0">
                  <a:solidFill>
                    <a:srgbClr val="002060"/>
                  </a:solidFill>
                  <a:latin typeface="Tahoma" pitchFamily="34" charset="0"/>
                </a:rPr>
                <a:t>Education</a:t>
              </a:r>
            </a:p>
            <a:p>
              <a:pPr algn="ctr" rtl="1"/>
              <a:r>
                <a:rPr lang="en-US" sz="1550" b="1" dirty="0">
                  <a:solidFill>
                    <a:srgbClr val="002060"/>
                  </a:solidFill>
                  <a:latin typeface="Tahoma" pitchFamily="34" charset="0"/>
                </a:rPr>
                <a:t>&amp; Nutrition</a:t>
              </a:r>
            </a:p>
          </p:txBody>
        </p:sp>
        <p:sp>
          <p:nvSpPr>
            <p:cNvPr id="541708" name="Oval 12" descr="Bouquet"/>
            <p:cNvSpPr>
              <a:spLocks noChangeArrowheads="1"/>
            </p:cNvSpPr>
            <p:nvPr/>
          </p:nvSpPr>
          <p:spPr bwMode="auto">
            <a:xfrm>
              <a:off x="2037" y="3094"/>
              <a:ext cx="1024" cy="854"/>
            </a:xfrm>
            <a:prstGeom prst="ellipse">
              <a:avLst/>
            </a:prstGeom>
            <a:solidFill>
              <a:schemeClr val="bg1">
                <a:lumMod val="95000"/>
              </a:schemeClr>
            </a:solidFill>
            <a:ln w="9525">
              <a:solidFill>
                <a:srgbClr val="A5A05B"/>
              </a:solidFill>
              <a:round/>
              <a:headEnd/>
              <a:tailEnd/>
            </a:ln>
            <a:effectLst/>
            <a:scene3d>
              <a:camera prst="perspectiveAbove"/>
              <a:lightRig rig="threePt" dir="t"/>
            </a:scene3d>
            <a:sp3d>
              <a:bevelT w="139700" h="139700" prst="divot"/>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rtl="1"/>
              <a:endParaRPr lang="en-US" sz="1550" b="1" dirty="0">
                <a:solidFill>
                  <a:srgbClr val="002060"/>
                </a:solidFill>
                <a:latin typeface="Tahoma" pitchFamily="34" charset="0"/>
              </a:endParaRPr>
            </a:p>
            <a:p>
              <a:pPr algn="ctr"/>
              <a:endParaRPr lang="en-US" sz="1550" b="1" dirty="0">
                <a:solidFill>
                  <a:srgbClr val="002060"/>
                </a:solidFill>
                <a:latin typeface="Tahoma" pitchFamily="34" charset="0"/>
              </a:endParaRPr>
            </a:p>
            <a:p>
              <a:pPr algn="ctr"/>
              <a:r>
                <a:rPr lang="en-US" sz="1550" b="1" dirty="0">
                  <a:solidFill>
                    <a:srgbClr val="002060"/>
                  </a:solidFill>
                  <a:latin typeface="Tahoma" pitchFamily="34" charset="0"/>
                </a:rPr>
                <a:t>Food Safety,</a:t>
              </a:r>
            </a:p>
            <a:p>
              <a:pPr algn="ctr"/>
              <a:r>
                <a:rPr lang="en-US" sz="1550" b="1" dirty="0">
                  <a:solidFill>
                    <a:srgbClr val="002060"/>
                  </a:solidFill>
                  <a:latin typeface="Tahoma" pitchFamily="34" charset="0"/>
                </a:rPr>
                <a:t>Environmental</a:t>
              </a:r>
            </a:p>
            <a:p>
              <a:pPr algn="ctr"/>
              <a:r>
                <a:rPr lang="en-US" sz="1550" b="1" dirty="0">
                  <a:solidFill>
                    <a:srgbClr val="002060"/>
                  </a:solidFill>
                  <a:latin typeface="Tahoma" pitchFamily="34" charset="0"/>
                </a:rPr>
                <a:t>&amp; School health</a:t>
              </a:r>
            </a:p>
            <a:p>
              <a:pPr algn="ctr" rtl="1"/>
              <a:r>
                <a:rPr lang="en-US" sz="1550" b="1" dirty="0">
                  <a:solidFill>
                    <a:srgbClr val="002060"/>
                  </a:solidFill>
                  <a:latin typeface="Tahoma" pitchFamily="34" charset="0"/>
                </a:rPr>
                <a:t> </a:t>
              </a:r>
            </a:p>
            <a:p>
              <a:pPr algn="ctr" rtl="1"/>
              <a:endParaRPr lang="en-US" sz="1550" b="1" dirty="0">
                <a:solidFill>
                  <a:srgbClr val="002060"/>
                </a:solidFill>
                <a:latin typeface="Tahoma" pitchFamily="34" charset="0"/>
              </a:endParaRPr>
            </a:p>
          </p:txBody>
        </p:sp>
        <p:sp>
          <p:nvSpPr>
            <p:cNvPr id="541709" name="Oval 13" descr="Bouquet"/>
            <p:cNvSpPr>
              <a:spLocks noChangeArrowheads="1"/>
            </p:cNvSpPr>
            <p:nvPr/>
          </p:nvSpPr>
          <p:spPr bwMode="auto">
            <a:xfrm>
              <a:off x="1274" y="2741"/>
              <a:ext cx="742" cy="619"/>
            </a:xfrm>
            <a:prstGeom prst="ellipse">
              <a:avLst/>
            </a:prstGeom>
            <a:solidFill>
              <a:schemeClr val="bg1">
                <a:lumMod val="95000"/>
              </a:schemeClr>
            </a:solidFill>
            <a:ln w="9525">
              <a:solidFill>
                <a:srgbClr val="A5A05B"/>
              </a:solidFill>
              <a:round/>
              <a:headEnd/>
              <a:tailEnd/>
            </a:ln>
            <a:effectLst/>
            <a:scene3d>
              <a:camera prst="perspectiveAbove"/>
              <a:lightRig rig="threePt" dir="t"/>
            </a:scene3d>
            <a:sp3d>
              <a:bevelT w="139700" h="139700" prst="divot"/>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rtl="1"/>
              <a:r>
                <a:rPr lang="en-US" sz="1550" b="1">
                  <a:solidFill>
                    <a:srgbClr val="002060"/>
                  </a:solidFill>
                  <a:latin typeface="Tahoma" pitchFamily="34" charset="0"/>
                </a:rPr>
                <a:t>Mental</a:t>
              </a:r>
            </a:p>
          </p:txBody>
        </p:sp>
        <p:sp>
          <p:nvSpPr>
            <p:cNvPr id="541710" name="Oval 14" descr="Bouquet"/>
            <p:cNvSpPr>
              <a:spLocks noChangeArrowheads="1"/>
            </p:cNvSpPr>
            <p:nvPr/>
          </p:nvSpPr>
          <p:spPr bwMode="auto">
            <a:xfrm>
              <a:off x="1220" y="1071"/>
              <a:ext cx="742" cy="619"/>
            </a:xfrm>
            <a:prstGeom prst="ellipse">
              <a:avLst/>
            </a:prstGeom>
            <a:solidFill>
              <a:schemeClr val="bg1">
                <a:lumMod val="95000"/>
              </a:schemeClr>
            </a:solidFill>
            <a:ln w="9525">
              <a:solidFill>
                <a:srgbClr val="A5A05B"/>
              </a:solidFill>
              <a:round/>
              <a:headEnd/>
              <a:tailEnd/>
            </a:ln>
            <a:effectLst/>
            <a:scene3d>
              <a:camera prst="perspectiveAbove"/>
              <a:lightRig rig="threePt" dir="t"/>
            </a:scene3d>
            <a:sp3d>
              <a:bevelT w="139700" h="139700" prst="divot"/>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sz="1550" b="1" dirty="0">
                  <a:solidFill>
                    <a:srgbClr val="002060"/>
                  </a:solidFill>
                  <a:latin typeface="Tahoma" pitchFamily="34" charset="0"/>
                </a:rPr>
                <a:t>Pharmacy </a:t>
              </a:r>
            </a:p>
            <a:p>
              <a:pPr algn="ctr"/>
              <a:r>
                <a:rPr lang="en-US" sz="1550" b="1" dirty="0">
                  <a:solidFill>
                    <a:srgbClr val="002060"/>
                  </a:solidFill>
                  <a:latin typeface="Tahoma" pitchFamily="34" charset="0"/>
                </a:rPr>
                <a:t>&amp; Lab  </a:t>
              </a:r>
            </a:p>
            <a:p>
              <a:pPr algn="ctr"/>
              <a:r>
                <a:rPr lang="en-US" sz="1550" b="1" dirty="0">
                  <a:solidFill>
                    <a:srgbClr val="002060"/>
                  </a:solidFill>
                  <a:latin typeface="Tahoma" pitchFamily="34" charset="0"/>
                </a:rPr>
                <a:t>Services</a:t>
              </a:r>
            </a:p>
          </p:txBody>
        </p:sp>
      </p:grpSp>
      <p:sp>
        <p:nvSpPr>
          <p:cNvPr id="13" name="TextBox 12"/>
          <p:cNvSpPr txBox="1"/>
          <p:nvPr/>
        </p:nvSpPr>
        <p:spPr>
          <a:xfrm>
            <a:off x="8407019" y="6488668"/>
            <a:ext cx="736981" cy="369332"/>
          </a:xfrm>
          <a:prstGeom prst="rect">
            <a:avLst/>
          </a:prstGeom>
          <a:noFill/>
        </p:spPr>
        <p:txBody>
          <a:bodyPr wrap="square" rtlCol="0">
            <a:spAutoFit/>
          </a:bodyPr>
          <a:lstStyle/>
          <a:p>
            <a:pPr algn="ctr"/>
            <a:r>
              <a:rPr lang="en-US" b="1" dirty="0" smtClean="0"/>
              <a:t>17/25</a:t>
            </a:r>
            <a:endParaRPr lang="en-US" b="1" dirty="0"/>
          </a:p>
        </p:txBody>
      </p:sp>
    </p:spTree>
    <p:extLst>
      <p:ext uri="{BB962C8B-B14F-4D97-AF65-F5344CB8AC3E}">
        <p14:creationId xmlns:p14="http://schemas.microsoft.com/office/powerpoint/2010/main" val="329636307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3746" name="Rectangle 2"/>
          <p:cNvSpPr>
            <a:spLocks noChangeArrowheads="1"/>
          </p:cNvSpPr>
          <p:nvPr/>
        </p:nvSpPr>
        <p:spPr bwMode="auto">
          <a:xfrm>
            <a:off x="0" y="0"/>
            <a:ext cx="9144000" cy="6858000"/>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300">
              <a:latin typeface="Tahoma" pitchFamily="34" charset="0"/>
              <a:ea typeface="Tahoma" pitchFamily="34" charset="0"/>
              <a:cs typeface="Tahoma" pitchFamily="34" charset="0"/>
            </a:endParaRPr>
          </a:p>
        </p:txBody>
      </p:sp>
      <p:sp>
        <p:nvSpPr>
          <p:cNvPr id="543747" name="AutoShape 3" descr="Bouquet"/>
          <p:cNvSpPr>
            <a:spLocks noChangeArrowheads="1"/>
          </p:cNvSpPr>
          <p:nvPr/>
        </p:nvSpPr>
        <p:spPr bwMode="auto">
          <a:xfrm>
            <a:off x="2098675" y="1219200"/>
            <a:ext cx="4987925" cy="4405313"/>
          </a:xfrm>
          <a:prstGeom prst="sun">
            <a:avLst>
              <a:gd name="adj" fmla="val 25000"/>
            </a:avLst>
          </a:prstGeom>
          <a:solidFill>
            <a:schemeClr val="bg1">
              <a:lumMod val="95000"/>
            </a:schemeClr>
          </a:solidFill>
          <a:ln w="9525">
            <a:noFill/>
            <a:miter lim="800000"/>
            <a:headEnd/>
            <a:tailEnd/>
          </a:ln>
          <a:effectLst/>
          <a:scene3d>
            <a:camera prst="orthographicFront"/>
            <a:lightRig rig="sunset" dir="t"/>
          </a:scene3d>
          <a:sp3d prstMaterial="dkEdge">
            <a:bevelT w="139700" h="139700" prst="divot"/>
          </a:sp3d>
        </p:spPr>
        <p:txBody>
          <a:bodyPr wrap="none" anchor="ctr"/>
          <a:lstStyle/>
          <a:p>
            <a:pPr algn="ctr" rtl="1"/>
            <a:endParaRPr lang="en-US" b="1" dirty="0">
              <a:latin typeface="Tahoma" pitchFamily="34" charset="0"/>
            </a:endParaRPr>
          </a:p>
          <a:p>
            <a:pPr algn="ctr"/>
            <a:r>
              <a:rPr lang="en-US" b="1" dirty="0">
                <a:latin typeface="Tahoma" pitchFamily="34" charset="0"/>
              </a:rPr>
              <a:t> </a:t>
            </a:r>
          </a:p>
          <a:p>
            <a:pPr algn="ctr"/>
            <a:r>
              <a:rPr lang="en-US" sz="2400" b="1" dirty="0" smtClean="0">
                <a:solidFill>
                  <a:srgbClr val="FF0000"/>
                </a:solidFill>
                <a:latin typeface="Tahoma" pitchFamily="34" charset="0"/>
              </a:rPr>
              <a:t> </a:t>
            </a:r>
            <a:r>
              <a:rPr lang="en-US" sz="2300" b="1" dirty="0" smtClean="0">
                <a:solidFill>
                  <a:srgbClr val="FF0000"/>
                </a:solidFill>
                <a:latin typeface="Tahoma" pitchFamily="34" charset="0"/>
              </a:rPr>
              <a:t>Family Practice </a:t>
            </a:r>
          </a:p>
          <a:p>
            <a:pPr algn="ctr"/>
            <a:r>
              <a:rPr lang="en-US" sz="2300" b="1" dirty="0">
                <a:solidFill>
                  <a:srgbClr val="FF0000"/>
                </a:solidFill>
                <a:latin typeface="Tahoma" pitchFamily="34" charset="0"/>
              </a:rPr>
              <a:t>E</a:t>
            </a:r>
            <a:r>
              <a:rPr lang="en-US" sz="2300" b="1" dirty="0" smtClean="0">
                <a:solidFill>
                  <a:srgbClr val="FF0000"/>
                </a:solidFill>
                <a:latin typeface="Tahoma" pitchFamily="34" charset="0"/>
              </a:rPr>
              <a:t>lements </a:t>
            </a:r>
            <a:endParaRPr lang="en-US" sz="2300" b="1" dirty="0">
              <a:solidFill>
                <a:srgbClr val="FF0000"/>
              </a:solidFill>
              <a:latin typeface="Tahoma" pitchFamily="34" charset="0"/>
            </a:endParaRPr>
          </a:p>
          <a:p>
            <a:pPr algn="ctr"/>
            <a:endParaRPr lang="en-US" sz="2400" b="1" dirty="0">
              <a:solidFill>
                <a:srgbClr val="FF3300"/>
              </a:solidFill>
              <a:latin typeface="Arial Unicode MS" pitchFamily="34" charset="-128"/>
            </a:endParaRPr>
          </a:p>
        </p:txBody>
      </p:sp>
      <p:sp>
        <p:nvSpPr>
          <p:cNvPr id="543749" name="AutoShape 5"/>
          <p:cNvSpPr>
            <a:spLocks noChangeArrowheads="1"/>
          </p:cNvSpPr>
          <p:nvPr/>
        </p:nvSpPr>
        <p:spPr bwMode="auto">
          <a:xfrm>
            <a:off x="457200" y="228600"/>
            <a:ext cx="8077200" cy="6629400"/>
          </a:xfrm>
          <a:custGeom>
            <a:avLst/>
            <a:gdLst>
              <a:gd name="G0" fmla="+- 650 0 0"/>
              <a:gd name="G1" fmla="+- 21600 0 650"/>
              <a:gd name="G2" fmla="+- 21600 0 65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650" y="10800"/>
                </a:moveTo>
                <a:cubicBezTo>
                  <a:pt x="650" y="16406"/>
                  <a:pt x="5194" y="20950"/>
                  <a:pt x="10800" y="20950"/>
                </a:cubicBezTo>
                <a:cubicBezTo>
                  <a:pt x="16406" y="20950"/>
                  <a:pt x="20950" y="16406"/>
                  <a:pt x="20950" y="10800"/>
                </a:cubicBezTo>
                <a:cubicBezTo>
                  <a:pt x="20950" y="5194"/>
                  <a:pt x="16406" y="650"/>
                  <a:pt x="10800" y="650"/>
                </a:cubicBezTo>
                <a:cubicBezTo>
                  <a:pt x="5194" y="650"/>
                  <a:pt x="650" y="5194"/>
                  <a:pt x="650" y="10800"/>
                </a:cubicBezTo>
                <a:close/>
              </a:path>
            </a:pathLst>
          </a:custGeom>
          <a:solidFill>
            <a:schemeClr val="bg1">
              <a:lumMod val="75000"/>
            </a:schemeClr>
          </a:solidFill>
          <a:ln w="9525">
            <a:noFill/>
            <a:round/>
            <a:headEnd/>
            <a:tailEnd/>
          </a:ln>
          <a:effectLst/>
          <a:scene3d>
            <a:camera prst="orthographicFront"/>
            <a:lightRig rig="threePt" dir="t"/>
          </a:scene3d>
          <a:sp3d>
            <a:bevelT/>
          </a:sp3d>
        </p:spPr>
        <p:txBody>
          <a:bodyPr wrap="none" anchor="ctr"/>
          <a:lstStyle/>
          <a:p>
            <a:endParaRPr lang="en-US"/>
          </a:p>
        </p:txBody>
      </p:sp>
      <p:sp>
        <p:nvSpPr>
          <p:cNvPr id="543751" name="AutoShape 7" descr="Water droplets"/>
          <p:cNvSpPr>
            <a:spLocks noChangeArrowheads="1"/>
          </p:cNvSpPr>
          <p:nvPr/>
        </p:nvSpPr>
        <p:spPr bwMode="auto">
          <a:xfrm>
            <a:off x="3886200" y="5672070"/>
            <a:ext cx="1520031" cy="1066800"/>
          </a:xfrm>
          <a:prstGeom prst="verticalScroll">
            <a:avLst>
              <a:gd name="adj" fmla="val 12500"/>
            </a:avLst>
          </a:prstGeom>
          <a:solidFill>
            <a:schemeClr val="accent2">
              <a:lumMod val="75000"/>
            </a:schemeClr>
          </a:solidFill>
          <a:ln w="3175">
            <a:solidFill>
              <a:schemeClr val="bg1">
                <a:lumMod val="75000"/>
              </a:schemeClr>
            </a:solidFill>
            <a:round/>
            <a:headEnd/>
            <a:tailEnd/>
          </a:ln>
          <a:effectLst/>
        </p:spPr>
        <p:txBody>
          <a:bodyPr wrap="none" anchor="ctr"/>
          <a:lstStyle/>
          <a:p>
            <a:pPr algn="ctr"/>
            <a:endParaRPr lang="en-US" sz="1300" b="1" dirty="0">
              <a:solidFill>
                <a:schemeClr val="bg1"/>
              </a:solidFill>
              <a:latin typeface="Tahoma" pitchFamily="34" charset="0"/>
              <a:ea typeface="Tahoma" pitchFamily="34" charset="0"/>
              <a:cs typeface="Tahoma" pitchFamily="34" charset="0"/>
            </a:endParaRPr>
          </a:p>
          <a:p>
            <a:pPr algn="ctr"/>
            <a:r>
              <a:rPr lang="en-US" sz="1300" b="1" dirty="0" smtClean="0">
                <a:solidFill>
                  <a:schemeClr val="bg1"/>
                </a:solidFill>
                <a:latin typeface="Tahoma" pitchFamily="34" charset="0"/>
                <a:ea typeface="Tahoma" pitchFamily="34" charset="0"/>
                <a:cs typeface="Tahoma" pitchFamily="34" charset="0"/>
              </a:rPr>
              <a:t>Community </a:t>
            </a:r>
          </a:p>
          <a:p>
            <a:pPr algn="ctr"/>
            <a:r>
              <a:rPr lang="en-US" sz="1300" b="1" dirty="0" smtClean="0">
                <a:solidFill>
                  <a:schemeClr val="bg1"/>
                </a:solidFill>
                <a:latin typeface="Tahoma" pitchFamily="34" charset="0"/>
                <a:ea typeface="Tahoma" pitchFamily="34" charset="0"/>
                <a:cs typeface="Tahoma" pitchFamily="34" charset="0"/>
              </a:rPr>
              <a:t>Engagement </a:t>
            </a:r>
            <a:endParaRPr lang="en-US" sz="1300" dirty="0">
              <a:solidFill>
                <a:schemeClr val="bg1"/>
              </a:solidFill>
              <a:latin typeface="Tahoma" pitchFamily="34" charset="0"/>
              <a:ea typeface="Tahoma" pitchFamily="34" charset="0"/>
              <a:cs typeface="Tahoma" pitchFamily="34" charset="0"/>
            </a:endParaRPr>
          </a:p>
        </p:txBody>
      </p:sp>
      <p:sp>
        <p:nvSpPr>
          <p:cNvPr id="543752" name="AutoShape 8" descr="Water droplets"/>
          <p:cNvSpPr>
            <a:spLocks noChangeArrowheads="1"/>
          </p:cNvSpPr>
          <p:nvPr/>
        </p:nvSpPr>
        <p:spPr bwMode="auto">
          <a:xfrm>
            <a:off x="7404100" y="2471670"/>
            <a:ext cx="1587500" cy="1371600"/>
          </a:xfrm>
          <a:prstGeom prst="verticalScroll">
            <a:avLst>
              <a:gd name="adj" fmla="val 12500"/>
            </a:avLst>
          </a:prstGeom>
          <a:solidFill>
            <a:srgbClr val="6C7A54"/>
          </a:solidFill>
          <a:ln w="3175">
            <a:solidFill>
              <a:schemeClr val="bg1">
                <a:lumMod val="75000"/>
              </a:schemeClr>
            </a:solidFill>
            <a:round/>
            <a:headEnd/>
            <a:tailEnd/>
          </a:ln>
          <a:effectLst/>
        </p:spPr>
        <p:txBody>
          <a:bodyPr wrap="none" anchor="ctr"/>
          <a:lstStyle/>
          <a:p>
            <a:pPr algn="ctr"/>
            <a:endParaRPr lang="en-US" sz="1300" b="1" dirty="0">
              <a:solidFill>
                <a:schemeClr val="bg1"/>
              </a:solidFill>
              <a:latin typeface="Tahoma" pitchFamily="34" charset="0"/>
              <a:ea typeface="Tahoma" pitchFamily="34" charset="0"/>
              <a:cs typeface="Tahoma" pitchFamily="34" charset="0"/>
            </a:endParaRPr>
          </a:p>
          <a:p>
            <a:pPr algn="ctr"/>
            <a:r>
              <a:rPr lang="en-US" sz="1300" b="1" dirty="0" smtClean="0">
                <a:solidFill>
                  <a:schemeClr val="bg1"/>
                </a:solidFill>
                <a:latin typeface="Tahoma" pitchFamily="34" charset="0"/>
                <a:ea typeface="Tahoma" pitchFamily="34" charset="0"/>
                <a:cs typeface="Tahoma" pitchFamily="34" charset="0"/>
              </a:rPr>
              <a:t>Standard</a:t>
            </a:r>
          </a:p>
          <a:p>
            <a:pPr algn="ctr"/>
            <a:r>
              <a:rPr lang="en-US" sz="1300" b="1" dirty="0" smtClean="0">
                <a:solidFill>
                  <a:schemeClr val="bg1"/>
                </a:solidFill>
                <a:latin typeface="Tahoma" pitchFamily="34" charset="0"/>
                <a:ea typeface="Tahoma" pitchFamily="34" charset="0"/>
                <a:cs typeface="Tahoma" pitchFamily="34" charset="0"/>
              </a:rPr>
              <a:t>Equipment </a:t>
            </a:r>
          </a:p>
          <a:p>
            <a:pPr algn="ctr"/>
            <a:endParaRPr lang="en-US" sz="1300" dirty="0">
              <a:solidFill>
                <a:schemeClr val="bg1"/>
              </a:solidFill>
              <a:latin typeface="Tahoma" pitchFamily="34" charset="0"/>
              <a:ea typeface="Tahoma" pitchFamily="34" charset="0"/>
              <a:cs typeface="Tahoma" pitchFamily="34" charset="0"/>
            </a:endParaRPr>
          </a:p>
        </p:txBody>
      </p:sp>
      <p:sp>
        <p:nvSpPr>
          <p:cNvPr id="543753" name="AutoShape 9" descr="Water droplets"/>
          <p:cNvSpPr>
            <a:spLocks noChangeArrowheads="1"/>
          </p:cNvSpPr>
          <p:nvPr/>
        </p:nvSpPr>
        <p:spPr bwMode="auto">
          <a:xfrm>
            <a:off x="0" y="3512275"/>
            <a:ext cx="1600200" cy="1100137"/>
          </a:xfrm>
          <a:prstGeom prst="verticalScroll">
            <a:avLst>
              <a:gd name="adj" fmla="val 12500"/>
            </a:avLst>
          </a:prstGeom>
          <a:solidFill>
            <a:schemeClr val="tx2">
              <a:lumMod val="60000"/>
              <a:lumOff val="40000"/>
            </a:schemeClr>
          </a:solidFill>
          <a:ln w="3175">
            <a:solidFill>
              <a:schemeClr val="bg1">
                <a:lumMod val="75000"/>
              </a:schemeClr>
            </a:solidFill>
            <a:round/>
            <a:headEnd/>
            <a:tailEnd/>
          </a:ln>
          <a:effectLst/>
        </p:spPr>
        <p:txBody>
          <a:bodyPr wrap="none" anchor="ctr"/>
          <a:lstStyle/>
          <a:p>
            <a:pPr algn="ctr"/>
            <a:endParaRPr lang="en-US" sz="1300" b="1" dirty="0">
              <a:solidFill>
                <a:schemeClr val="bg1"/>
              </a:solidFill>
              <a:latin typeface="Tahoma" pitchFamily="34" charset="0"/>
              <a:ea typeface="Tahoma" pitchFamily="34" charset="0"/>
              <a:cs typeface="Tahoma" pitchFamily="34" charset="0"/>
            </a:endParaRPr>
          </a:p>
          <a:p>
            <a:pPr algn="ctr"/>
            <a:r>
              <a:rPr lang="en-US" sz="1300" b="1" dirty="0" smtClean="0">
                <a:solidFill>
                  <a:schemeClr val="bg1"/>
                </a:solidFill>
                <a:latin typeface="Tahoma" pitchFamily="34" charset="0"/>
                <a:ea typeface="Tahoma" pitchFamily="34" charset="0"/>
                <a:cs typeface="Tahoma" pitchFamily="34" charset="0"/>
              </a:rPr>
              <a:t>Standard</a:t>
            </a:r>
          </a:p>
          <a:p>
            <a:pPr algn="ctr"/>
            <a:r>
              <a:rPr lang="en-US" sz="1300" b="1" dirty="0" smtClean="0">
                <a:solidFill>
                  <a:schemeClr val="bg1"/>
                </a:solidFill>
                <a:latin typeface="Tahoma" pitchFamily="34" charset="0"/>
                <a:ea typeface="Tahoma" pitchFamily="34" charset="0"/>
                <a:cs typeface="Tahoma" pitchFamily="34" charset="0"/>
              </a:rPr>
              <a:t> Treatment</a:t>
            </a:r>
          </a:p>
          <a:p>
            <a:pPr algn="ctr"/>
            <a:r>
              <a:rPr lang="en-US" sz="1300" b="1" dirty="0" smtClean="0">
                <a:solidFill>
                  <a:schemeClr val="bg1"/>
                </a:solidFill>
                <a:latin typeface="Tahoma" pitchFamily="34" charset="0"/>
                <a:ea typeface="Tahoma" pitchFamily="34" charset="0"/>
                <a:cs typeface="Tahoma" pitchFamily="34" charset="0"/>
              </a:rPr>
              <a:t> Guidelines</a:t>
            </a:r>
          </a:p>
          <a:p>
            <a:pPr algn="ctr"/>
            <a:endParaRPr lang="en-US" sz="1300" dirty="0">
              <a:solidFill>
                <a:schemeClr val="bg1"/>
              </a:solidFill>
              <a:latin typeface="Tahoma" pitchFamily="34" charset="0"/>
              <a:ea typeface="Tahoma" pitchFamily="34" charset="0"/>
              <a:cs typeface="Tahoma" pitchFamily="34" charset="0"/>
            </a:endParaRPr>
          </a:p>
        </p:txBody>
      </p:sp>
      <p:sp>
        <p:nvSpPr>
          <p:cNvPr id="543754" name="AutoShape 10" descr="Water droplets"/>
          <p:cNvSpPr>
            <a:spLocks noChangeArrowheads="1"/>
          </p:cNvSpPr>
          <p:nvPr/>
        </p:nvSpPr>
        <p:spPr bwMode="auto">
          <a:xfrm>
            <a:off x="533399" y="4800600"/>
            <a:ext cx="1368425" cy="1028700"/>
          </a:xfrm>
          <a:prstGeom prst="verticalScroll">
            <a:avLst>
              <a:gd name="adj" fmla="val 12500"/>
            </a:avLst>
          </a:prstGeom>
          <a:solidFill>
            <a:schemeClr val="tx2">
              <a:lumMod val="60000"/>
              <a:lumOff val="40000"/>
            </a:schemeClr>
          </a:solidFill>
          <a:ln w="3175">
            <a:solidFill>
              <a:schemeClr val="bg1">
                <a:lumMod val="75000"/>
              </a:schemeClr>
            </a:solidFill>
            <a:round/>
            <a:headEnd/>
            <a:tailEnd/>
          </a:ln>
          <a:effectLst/>
        </p:spPr>
        <p:txBody>
          <a:bodyPr wrap="none" anchor="ctr"/>
          <a:lstStyle/>
          <a:p>
            <a:pPr algn="ctr"/>
            <a:endParaRPr lang="en-US" sz="1300" b="1" dirty="0">
              <a:solidFill>
                <a:schemeClr val="bg1"/>
              </a:solidFill>
              <a:latin typeface="Tahoma" pitchFamily="34" charset="0"/>
              <a:ea typeface="Tahoma" pitchFamily="34" charset="0"/>
              <a:cs typeface="Tahoma" pitchFamily="34" charset="0"/>
            </a:endParaRPr>
          </a:p>
          <a:p>
            <a:pPr algn="ctr"/>
            <a:r>
              <a:rPr lang="en-GB" sz="1300" b="1" dirty="0" smtClean="0">
                <a:solidFill>
                  <a:schemeClr val="bg1"/>
                </a:solidFill>
                <a:latin typeface="Tahoma" pitchFamily="34" charset="0"/>
                <a:ea typeface="Tahoma" pitchFamily="34" charset="0"/>
                <a:cs typeface="Tahoma" pitchFamily="34" charset="0"/>
              </a:rPr>
              <a:t>GPs</a:t>
            </a:r>
            <a:endParaRPr lang="en-US" sz="1300" b="1" dirty="0" smtClean="0">
              <a:solidFill>
                <a:schemeClr val="bg1"/>
              </a:solidFill>
              <a:latin typeface="Tahoma" pitchFamily="34" charset="0"/>
              <a:ea typeface="Tahoma" pitchFamily="34" charset="0"/>
              <a:cs typeface="Tahoma" pitchFamily="34" charset="0"/>
            </a:endParaRPr>
          </a:p>
          <a:p>
            <a:pPr algn="ctr"/>
            <a:r>
              <a:rPr lang="en-US" sz="1300" b="1" dirty="0" smtClean="0">
                <a:solidFill>
                  <a:schemeClr val="bg1"/>
                </a:solidFill>
                <a:latin typeface="Tahoma" pitchFamily="34" charset="0"/>
                <a:ea typeface="Tahoma" pitchFamily="34" charset="0"/>
                <a:cs typeface="Tahoma" pitchFamily="34" charset="0"/>
              </a:rPr>
              <a:t>Training </a:t>
            </a:r>
            <a:endParaRPr lang="en-US" sz="1300" b="1" dirty="0">
              <a:solidFill>
                <a:schemeClr val="bg1"/>
              </a:solidFill>
              <a:latin typeface="Tahoma" pitchFamily="34" charset="0"/>
              <a:ea typeface="Tahoma" pitchFamily="34" charset="0"/>
              <a:cs typeface="Tahoma" pitchFamily="34" charset="0"/>
            </a:endParaRPr>
          </a:p>
        </p:txBody>
      </p:sp>
      <p:sp>
        <p:nvSpPr>
          <p:cNvPr id="543756" name="AutoShape 12" descr="Water droplets"/>
          <p:cNvSpPr>
            <a:spLocks noChangeArrowheads="1"/>
          </p:cNvSpPr>
          <p:nvPr/>
        </p:nvSpPr>
        <p:spPr bwMode="auto">
          <a:xfrm>
            <a:off x="533399" y="738119"/>
            <a:ext cx="1447800" cy="1143000"/>
          </a:xfrm>
          <a:prstGeom prst="verticalScroll">
            <a:avLst>
              <a:gd name="adj" fmla="val 12500"/>
            </a:avLst>
          </a:prstGeom>
          <a:solidFill>
            <a:schemeClr val="tx2">
              <a:lumMod val="60000"/>
              <a:lumOff val="40000"/>
            </a:schemeClr>
          </a:solidFill>
          <a:ln w="3175">
            <a:solidFill>
              <a:schemeClr val="bg1">
                <a:lumMod val="75000"/>
              </a:schemeClr>
            </a:solidFill>
            <a:round/>
            <a:headEnd/>
            <a:tailEnd/>
          </a:ln>
          <a:effectLst/>
        </p:spPr>
        <p:txBody>
          <a:bodyPr wrap="none" anchor="ctr"/>
          <a:lstStyle/>
          <a:p>
            <a:pPr algn="ctr"/>
            <a:endParaRPr lang="en-US" sz="1300" b="1" dirty="0">
              <a:solidFill>
                <a:schemeClr val="bg1"/>
              </a:solidFill>
              <a:latin typeface="Tahoma" pitchFamily="34" charset="0"/>
              <a:ea typeface="Tahoma" pitchFamily="34" charset="0"/>
              <a:cs typeface="Tahoma" pitchFamily="34" charset="0"/>
            </a:endParaRPr>
          </a:p>
          <a:p>
            <a:pPr algn="ctr"/>
            <a:r>
              <a:rPr lang="en-US" sz="1300" b="1" dirty="0" smtClean="0">
                <a:solidFill>
                  <a:schemeClr val="bg1"/>
                </a:solidFill>
                <a:latin typeface="Tahoma" pitchFamily="34" charset="0"/>
                <a:ea typeface="Tahoma" pitchFamily="34" charset="0"/>
                <a:cs typeface="Tahoma" pitchFamily="34" charset="0"/>
              </a:rPr>
              <a:t>Information</a:t>
            </a:r>
          </a:p>
          <a:p>
            <a:pPr algn="ctr"/>
            <a:r>
              <a:rPr lang="en-US" sz="1300" b="1" dirty="0" smtClean="0">
                <a:solidFill>
                  <a:schemeClr val="bg1"/>
                </a:solidFill>
                <a:latin typeface="Tahoma" pitchFamily="34" charset="0"/>
                <a:ea typeface="Tahoma" pitchFamily="34" charset="0"/>
                <a:cs typeface="Tahoma" pitchFamily="34" charset="0"/>
              </a:rPr>
              <a:t>System</a:t>
            </a:r>
            <a:endParaRPr lang="en-US" sz="1300" b="1" dirty="0">
              <a:solidFill>
                <a:schemeClr val="bg1"/>
              </a:solidFill>
              <a:latin typeface="Tahoma" pitchFamily="34" charset="0"/>
              <a:ea typeface="Tahoma" pitchFamily="34" charset="0"/>
              <a:cs typeface="Tahoma" pitchFamily="34" charset="0"/>
            </a:endParaRPr>
          </a:p>
          <a:p>
            <a:pPr algn="ctr"/>
            <a:endParaRPr lang="en-US" sz="1300" dirty="0">
              <a:solidFill>
                <a:schemeClr val="bg1"/>
              </a:solidFill>
              <a:latin typeface="Tahoma" pitchFamily="34" charset="0"/>
              <a:ea typeface="Tahoma" pitchFamily="34" charset="0"/>
              <a:cs typeface="Tahoma" pitchFamily="34" charset="0"/>
            </a:endParaRPr>
          </a:p>
        </p:txBody>
      </p:sp>
      <p:sp>
        <p:nvSpPr>
          <p:cNvPr id="543757" name="AutoShape 13" descr="Water droplets"/>
          <p:cNvSpPr>
            <a:spLocks noChangeArrowheads="1"/>
          </p:cNvSpPr>
          <p:nvPr/>
        </p:nvSpPr>
        <p:spPr bwMode="auto">
          <a:xfrm>
            <a:off x="115887" y="2238704"/>
            <a:ext cx="1368425" cy="1028700"/>
          </a:xfrm>
          <a:prstGeom prst="verticalScroll">
            <a:avLst>
              <a:gd name="adj" fmla="val 12500"/>
            </a:avLst>
          </a:prstGeom>
          <a:solidFill>
            <a:schemeClr val="tx2">
              <a:lumMod val="60000"/>
              <a:lumOff val="40000"/>
            </a:schemeClr>
          </a:solidFill>
          <a:ln w="3175">
            <a:solidFill>
              <a:schemeClr val="bg1">
                <a:lumMod val="75000"/>
              </a:schemeClr>
            </a:solidFill>
            <a:round/>
            <a:headEnd/>
            <a:tailEnd/>
          </a:ln>
          <a:effectLst/>
        </p:spPr>
        <p:txBody>
          <a:bodyPr wrap="none" anchor="ctr"/>
          <a:lstStyle/>
          <a:p>
            <a:pPr algn="ctr"/>
            <a:r>
              <a:rPr lang="en-US" sz="1300" b="1" dirty="0" smtClean="0">
                <a:solidFill>
                  <a:schemeClr val="bg1"/>
                </a:solidFill>
                <a:latin typeface="Tahoma" pitchFamily="34" charset="0"/>
                <a:ea typeface="Tahoma" pitchFamily="34" charset="0"/>
                <a:cs typeface="Tahoma" pitchFamily="34" charset="0"/>
              </a:rPr>
              <a:t>Referral </a:t>
            </a:r>
          </a:p>
          <a:p>
            <a:pPr algn="ctr"/>
            <a:r>
              <a:rPr lang="en-US" sz="1300" b="1" dirty="0" smtClean="0">
                <a:solidFill>
                  <a:schemeClr val="bg1"/>
                </a:solidFill>
                <a:latin typeface="Tahoma" pitchFamily="34" charset="0"/>
                <a:ea typeface="Tahoma" pitchFamily="34" charset="0"/>
                <a:cs typeface="Tahoma" pitchFamily="34" charset="0"/>
              </a:rPr>
              <a:t>System</a:t>
            </a:r>
          </a:p>
          <a:p>
            <a:pPr algn="ctr"/>
            <a:endParaRPr lang="en-US" sz="1300" dirty="0">
              <a:solidFill>
                <a:schemeClr val="bg1"/>
              </a:solidFill>
              <a:latin typeface="Tahoma" pitchFamily="34" charset="0"/>
              <a:ea typeface="Tahoma" pitchFamily="34" charset="0"/>
              <a:cs typeface="Tahoma" pitchFamily="34" charset="0"/>
            </a:endParaRPr>
          </a:p>
        </p:txBody>
      </p:sp>
      <p:sp>
        <p:nvSpPr>
          <p:cNvPr id="543758" name="AutoShape 14" descr="Water droplets"/>
          <p:cNvSpPr>
            <a:spLocks noChangeArrowheads="1"/>
          </p:cNvSpPr>
          <p:nvPr/>
        </p:nvSpPr>
        <p:spPr bwMode="auto">
          <a:xfrm>
            <a:off x="2251075" y="68195"/>
            <a:ext cx="2016125" cy="1108075"/>
          </a:xfrm>
          <a:prstGeom prst="verticalScroll">
            <a:avLst>
              <a:gd name="adj" fmla="val 12500"/>
            </a:avLst>
          </a:prstGeom>
          <a:solidFill>
            <a:schemeClr val="tx2">
              <a:lumMod val="60000"/>
              <a:lumOff val="40000"/>
            </a:schemeClr>
          </a:solidFill>
          <a:ln w="12700">
            <a:solidFill>
              <a:schemeClr val="bg1">
                <a:lumMod val="75000"/>
              </a:schemeClr>
            </a:solidFill>
            <a:round/>
            <a:headEnd/>
            <a:tailEnd/>
          </a:ln>
          <a:effectLst/>
        </p:spPr>
        <p:txBody>
          <a:bodyPr wrap="none" anchor="ctr"/>
          <a:lstStyle/>
          <a:p>
            <a:pPr algn="ctr"/>
            <a:endParaRPr lang="en-US" sz="1300" b="1" dirty="0">
              <a:solidFill>
                <a:schemeClr val="bg1"/>
              </a:solidFill>
              <a:latin typeface="Tahoma" pitchFamily="34" charset="0"/>
              <a:ea typeface="Tahoma" pitchFamily="34" charset="0"/>
              <a:cs typeface="Tahoma" pitchFamily="34" charset="0"/>
            </a:endParaRPr>
          </a:p>
          <a:p>
            <a:pPr algn="ctr"/>
            <a:r>
              <a:rPr lang="en-US" sz="1300" b="1" dirty="0" smtClean="0">
                <a:solidFill>
                  <a:schemeClr val="bg1"/>
                </a:solidFill>
                <a:latin typeface="Tahoma" pitchFamily="34" charset="0"/>
                <a:ea typeface="Tahoma" pitchFamily="34" charset="0"/>
                <a:cs typeface="Tahoma" pitchFamily="34" charset="0"/>
              </a:rPr>
              <a:t>Quality </a:t>
            </a:r>
          </a:p>
          <a:p>
            <a:pPr algn="ctr"/>
            <a:r>
              <a:rPr lang="en-US" sz="1300" b="1" dirty="0" smtClean="0">
                <a:solidFill>
                  <a:schemeClr val="bg1"/>
                </a:solidFill>
                <a:latin typeface="Tahoma" pitchFamily="34" charset="0"/>
                <a:ea typeface="Tahoma" pitchFamily="34" charset="0"/>
                <a:cs typeface="Tahoma" pitchFamily="34" charset="0"/>
              </a:rPr>
              <a:t>Improvement &amp; </a:t>
            </a:r>
          </a:p>
          <a:p>
            <a:pPr algn="ctr"/>
            <a:r>
              <a:rPr lang="en-US" sz="1300" b="1" dirty="0" smtClean="0">
                <a:solidFill>
                  <a:schemeClr val="bg1"/>
                </a:solidFill>
                <a:latin typeface="Tahoma" pitchFamily="34" charset="0"/>
                <a:ea typeface="Tahoma" pitchFamily="34" charset="0"/>
                <a:cs typeface="Tahoma" pitchFamily="34" charset="0"/>
              </a:rPr>
              <a:t>Accreditation </a:t>
            </a:r>
          </a:p>
          <a:p>
            <a:pPr algn="ctr"/>
            <a:r>
              <a:rPr lang="en-US" sz="1300" b="1" dirty="0" smtClean="0">
                <a:solidFill>
                  <a:schemeClr val="bg1"/>
                </a:solidFill>
                <a:latin typeface="Tahoma" pitchFamily="34" charset="0"/>
                <a:ea typeface="Tahoma" pitchFamily="34" charset="0"/>
                <a:cs typeface="Tahoma" pitchFamily="34" charset="0"/>
              </a:rPr>
              <a:t>Program</a:t>
            </a:r>
          </a:p>
          <a:p>
            <a:pPr algn="ctr"/>
            <a:endParaRPr lang="en-US" sz="1300" dirty="0">
              <a:solidFill>
                <a:schemeClr val="bg1"/>
              </a:solidFill>
              <a:latin typeface="Tahoma" pitchFamily="34" charset="0"/>
              <a:ea typeface="Tahoma" pitchFamily="34" charset="0"/>
              <a:cs typeface="Tahoma" pitchFamily="34" charset="0"/>
            </a:endParaRPr>
          </a:p>
        </p:txBody>
      </p:sp>
      <p:sp>
        <p:nvSpPr>
          <p:cNvPr id="18" name="AutoShape 6" descr="Water droplets"/>
          <p:cNvSpPr>
            <a:spLocks noChangeArrowheads="1"/>
          </p:cNvSpPr>
          <p:nvPr/>
        </p:nvSpPr>
        <p:spPr bwMode="auto">
          <a:xfrm>
            <a:off x="7239000" y="4148070"/>
            <a:ext cx="1752600" cy="1143000"/>
          </a:xfrm>
          <a:prstGeom prst="verticalScroll">
            <a:avLst>
              <a:gd name="adj" fmla="val 12500"/>
            </a:avLst>
          </a:prstGeom>
          <a:solidFill>
            <a:schemeClr val="accent2">
              <a:lumMod val="75000"/>
            </a:schemeClr>
          </a:solidFill>
          <a:ln w="3175">
            <a:solidFill>
              <a:schemeClr val="bg1">
                <a:lumMod val="75000"/>
              </a:schemeClr>
            </a:solidFill>
            <a:round/>
            <a:headEnd/>
            <a:tailEnd/>
          </a:ln>
          <a:effectLst/>
        </p:spPr>
        <p:txBody>
          <a:bodyPr wrap="none" anchor="ctr"/>
          <a:lstStyle/>
          <a:p>
            <a:pPr algn="ctr"/>
            <a:endParaRPr lang="en-GB" sz="1300" b="1" dirty="0">
              <a:solidFill>
                <a:schemeClr val="bg1"/>
              </a:solidFill>
              <a:latin typeface="Tahoma" pitchFamily="34" charset="0"/>
              <a:ea typeface="Tahoma" pitchFamily="34" charset="0"/>
              <a:cs typeface="Tahoma" pitchFamily="34" charset="0"/>
            </a:endParaRPr>
          </a:p>
          <a:p>
            <a:pPr algn="ctr"/>
            <a:endParaRPr lang="en-GB" sz="1300" b="1" dirty="0">
              <a:solidFill>
                <a:schemeClr val="bg1"/>
              </a:solidFill>
              <a:latin typeface="Tahoma" pitchFamily="34" charset="0"/>
              <a:ea typeface="Tahoma" pitchFamily="34" charset="0"/>
              <a:cs typeface="Tahoma" pitchFamily="34" charset="0"/>
            </a:endParaRPr>
          </a:p>
          <a:p>
            <a:pPr algn="ctr"/>
            <a:r>
              <a:rPr lang="en-GB" sz="1300" b="1" dirty="0" smtClean="0">
                <a:solidFill>
                  <a:schemeClr val="bg1"/>
                </a:solidFill>
                <a:latin typeface="Tahoma" pitchFamily="34" charset="0"/>
                <a:ea typeface="Tahoma" pitchFamily="34" charset="0"/>
                <a:cs typeface="Tahoma" pitchFamily="34" charset="0"/>
              </a:rPr>
              <a:t>Family </a:t>
            </a:r>
          </a:p>
          <a:p>
            <a:pPr algn="ctr"/>
            <a:r>
              <a:rPr lang="en-GB" sz="1300" b="1" dirty="0" smtClean="0">
                <a:solidFill>
                  <a:schemeClr val="bg1"/>
                </a:solidFill>
                <a:latin typeface="Tahoma" pitchFamily="34" charset="0"/>
                <a:ea typeface="Tahoma" pitchFamily="34" charset="0"/>
                <a:cs typeface="Tahoma" pitchFamily="34" charset="0"/>
              </a:rPr>
              <a:t>Registration &amp; </a:t>
            </a:r>
          </a:p>
          <a:p>
            <a:pPr algn="ctr"/>
            <a:r>
              <a:rPr lang="en-GB" sz="1300" b="1" dirty="0" smtClean="0">
                <a:solidFill>
                  <a:schemeClr val="bg1"/>
                </a:solidFill>
                <a:latin typeface="Tahoma" pitchFamily="34" charset="0"/>
                <a:ea typeface="Tahoma" pitchFamily="34" charset="0"/>
                <a:cs typeface="Tahoma" pitchFamily="34" charset="0"/>
              </a:rPr>
              <a:t>Folder</a:t>
            </a:r>
            <a:endParaRPr lang="en-GB" sz="1300" dirty="0" smtClean="0">
              <a:solidFill>
                <a:schemeClr val="bg1"/>
              </a:solidFill>
              <a:latin typeface="Tahoma" pitchFamily="34" charset="0"/>
              <a:ea typeface="Tahoma" pitchFamily="34" charset="0"/>
              <a:cs typeface="Tahoma" pitchFamily="34" charset="0"/>
            </a:endParaRPr>
          </a:p>
          <a:p>
            <a:pPr algn="ctr"/>
            <a:endParaRPr lang="en-US" sz="1300" dirty="0">
              <a:solidFill>
                <a:schemeClr val="bg1"/>
              </a:solidFill>
              <a:latin typeface="Tahoma" pitchFamily="34" charset="0"/>
              <a:ea typeface="Tahoma" pitchFamily="34" charset="0"/>
              <a:cs typeface="Tahoma" pitchFamily="34" charset="0"/>
            </a:endParaRPr>
          </a:p>
        </p:txBody>
      </p:sp>
      <p:sp>
        <p:nvSpPr>
          <p:cNvPr id="19" name="AutoShape 15" descr="Water droplets"/>
          <p:cNvSpPr>
            <a:spLocks noChangeArrowheads="1"/>
          </p:cNvSpPr>
          <p:nvPr/>
        </p:nvSpPr>
        <p:spPr bwMode="auto">
          <a:xfrm>
            <a:off x="7010400" y="1290570"/>
            <a:ext cx="1828800" cy="1028700"/>
          </a:xfrm>
          <a:prstGeom prst="verticalScroll">
            <a:avLst>
              <a:gd name="adj" fmla="val 12500"/>
            </a:avLst>
          </a:prstGeom>
          <a:solidFill>
            <a:srgbClr val="6C7A54"/>
          </a:solidFill>
          <a:ln w="3175">
            <a:solidFill>
              <a:schemeClr val="bg1">
                <a:lumMod val="75000"/>
              </a:schemeClr>
            </a:solidFill>
            <a:round/>
            <a:headEnd/>
            <a:tailEnd/>
          </a:ln>
          <a:effectLst/>
        </p:spPr>
        <p:txBody>
          <a:bodyPr wrap="none" anchor="ctr"/>
          <a:lstStyle/>
          <a:p>
            <a:pPr algn="ctr"/>
            <a:endParaRPr lang="en-US" sz="1300" b="1" dirty="0">
              <a:solidFill>
                <a:schemeClr val="bg1"/>
              </a:solidFill>
              <a:latin typeface="Tahoma" pitchFamily="34" charset="0"/>
              <a:ea typeface="Tahoma" pitchFamily="34" charset="0"/>
              <a:cs typeface="Tahoma" pitchFamily="34" charset="0"/>
            </a:endParaRPr>
          </a:p>
          <a:p>
            <a:pPr algn="ctr"/>
            <a:r>
              <a:rPr lang="en-US" sz="1300" b="1" dirty="0" smtClean="0">
                <a:solidFill>
                  <a:schemeClr val="bg1"/>
                </a:solidFill>
                <a:latin typeface="Tahoma" pitchFamily="34" charset="0"/>
                <a:ea typeface="Tahoma" pitchFamily="34" charset="0"/>
                <a:cs typeface="Tahoma" pitchFamily="34" charset="0"/>
              </a:rPr>
              <a:t>Staff Pattern</a:t>
            </a:r>
          </a:p>
          <a:p>
            <a:pPr algn="ctr"/>
            <a:endParaRPr lang="en-US" sz="1300" dirty="0">
              <a:solidFill>
                <a:schemeClr val="bg1"/>
              </a:solidFill>
              <a:latin typeface="Tahoma" pitchFamily="34" charset="0"/>
              <a:ea typeface="Tahoma" pitchFamily="34" charset="0"/>
              <a:cs typeface="Tahoma" pitchFamily="34" charset="0"/>
            </a:endParaRPr>
          </a:p>
        </p:txBody>
      </p:sp>
      <p:sp>
        <p:nvSpPr>
          <p:cNvPr id="20" name="AutoShape 16" descr="Water droplets"/>
          <p:cNvSpPr>
            <a:spLocks noChangeArrowheads="1"/>
          </p:cNvSpPr>
          <p:nvPr/>
        </p:nvSpPr>
        <p:spPr bwMode="auto">
          <a:xfrm>
            <a:off x="2057400" y="5633970"/>
            <a:ext cx="1352550" cy="1028700"/>
          </a:xfrm>
          <a:prstGeom prst="verticalScroll">
            <a:avLst>
              <a:gd name="adj" fmla="val 12500"/>
            </a:avLst>
          </a:prstGeom>
          <a:solidFill>
            <a:schemeClr val="tx2">
              <a:lumMod val="60000"/>
              <a:lumOff val="40000"/>
            </a:schemeClr>
          </a:solidFill>
          <a:ln w="3175">
            <a:solidFill>
              <a:schemeClr val="bg1">
                <a:lumMod val="75000"/>
              </a:schemeClr>
            </a:solidFill>
            <a:round/>
            <a:headEnd/>
            <a:tailEnd/>
          </a:ln>
          <a:effectLst/>
        </p:spPr>
        <p:txBody>
          <a:bodyPr wrap="none" anchor="ctr"/>
          <a:lstStyle/>
          <a:p>
            <a:pPr algn="ctr"/>
            <a:r>
              <a:rPr lang="en-US" sz="1300" b="1" dirty="0" smtClean="0">
                <a:solidFill>
                  <a:schemeClr val="bg1"/>
                </a:solidFill>
                <a:latin typeface="Tahoma" pitchFamily="34" charset="0"/>
                <a:ea typeface="Tahoma" pitchFamily="34" charset="0"/>
                <a:cs typeface="Tahoma" pitchFamily="34" charset="0"/>
              </a:rPr>
              <a:t>Training </a:t>
            </a:r>
          </a:p>
          <a:p>
            <a:pPr algn="ctr"/>
            <a:r>
              <a:rPr lang="en-US" sz="1300" b="1" dirty="0" smtClean="0">
                <a:solidFill>
                  <a:schemeClr val="bg1"/>
                </a:solidFill>
                <a:latin typeface="Tahoma" pitchFamily="34" charset="0"/>
                <a:ea typeface="Tahoma" pitchFamily="34" charset="0"/>
                <a:cs typeface="Tahoma" pitchFamily="34" charset="0"/>
              </a:rPr>
              <a:t>Programs</a:t>
            </a:r>
          </a:p>
          <a:p>
            <a:pPr algn="ctr"/>
            <a:r>
              <a:rPr lang="en-US" sz="1300" b="1" dirty="0" smtClean="0">
                <a:solidFill>
                  <a:schemeClr val="bg1"/>
                </a:solidFill>
                <a:latin typeface="Tahoma" pitchFamily="34" charset="0"/>
                <a:ea typeface="Tahoma" pitchFamily="34" charset="0"/>
                <a:cs typeface="Tahoma" pitchFamily="34" charset="0"/>
              </a:rPr>
              <a:t>(JD)</a:t>
            </a:r>
            <a:endParaRPr lang="en-US" sz="1300" b="1" dirty="0">
              <a:solidFill>
                <a:schemeClr val="bg1"/>
              </a:solidFill>
              <a:latin typeface="Tahoma" pitchFamily="34" charset="0"/>
              <a:ea typeface="Tahoma" pitchFamily="34" charset="0"/>
              <a:cs typeface="Tahoma" pitchFamily="34" charset="0"/>
            </a:endParaRPr>
          </a:p>
        </p:txBody>
      </p:sp>
      <p:sp>
        <p:nvSpPr>
          <p:cNvPr id="21" name="AutoShape 17" descr="Water droplets"/>
          <p:cNvSpPr>
            <a:spLocks noChangeArrowheads="1"/>
          </p:cNvSpPr>
          <p:nvPr/>
        </p:nvSpPr>
        <p:spPr bwMode="auto">
          <a:xfrm>
            <a:off x="6553200" y="304800"/>
            <a:ext cx="1473201" cy="838200"/>
          </a:xfrm>
          <a:prstGeom prst="verticalScroll">
            <a:avLst>
              <a:gd name="adj" fmla="val 12500"/>
            </a:avLst>
          </a:prstGeom>
          <a:solidFill>
            <a:srgbClr val="6C7A54"/>
          </a:solidFill>
          <a:ln w="3175">
            <a:solidFill>
              <a:schemeClr val="bg1">
                <a:lumMod val="75000"/>
              </a:schemeClr>
            </a:solidFill>
            <a:round/>
            <a:headEnd/>
            <a:tailEnd/>
          </a:ln>
          <a:effectLst/>
        </p:spPr>
        <p:txBody>
          <a:bodyPr wrap="none" anchor="ctr"/>
          <a:lstStyle/>
          <a:p>
            <a:pPr algn="ctr"/>
            <a:endParaRPr lang="en-US" sz="1300" b="1" dirty="0">
              <a:solidFill>
                <a:schemeClr val="bg1"/>
              </a:solidFill>
              <a:latin typeface="Tahoma" pitchFamily="34" charset="0"/>
              <a:ea typeface="Tahoma" pitchFamily="34" charset="0"/>
              <a:cs typeface="Tahoma" pitchFamily="34" charset="0"/>
            </a:endParaRPr>
          </a:p>
          <a:p>
            <a:pPr algn="ctr"/>
            <a:r>
              <a:rPr lang="en-US" sz="1300" b="1" dirty="0" smtClean="0">
                <a:solidFill>
                  <a:schemeClr val="bg1"/>
                </a:solidFill>
                <a:latin typeface="Tahoma" pitchFamily="34" charset="0"/>
                <a:ea typeface="Tahoma" pitchFamily="34" charset="0"/>
                <a:cs typeface="Tahoma" pitchFamily="34" charset="0"/>
              </a:rPr>
              <a:t>Essential </a:t>
            </a:r>
          </a:p>
          <a:p>
            <a:pPr algn="ctr"/>
            <a:r>
              <a:rPr lang="en-US" sz="1300" b="1" dirty="0" smtClean="0">
                <a:solidFill>
                  <a:schemeClr val="bg1"/>
                </a:solidFill>
                <a:latin typeface="Tahoma" pitchFamily="34" charset="0"/>
                <a:ea typeface="Tahoma" pitchFamily="34" charset="0"/>
                <a:cs typeface="Tahoma" pitchFamily="34" charset="0"/>
              </a:rPr>
              <a:t>Medicine </a:t>
            </a:r>
          </a:p>
          <a:p>
            <a:pPr algn="ctr"/>
            <a:r>
              <a:rPr lang="en-US" sz="1300" b="1" dirty="0" smtClean="0">
                <a:solidFill>
                  <a:schemeClr val="bg1"/>
                </a:solidFill>
                <a:latin typeface="Tahoma" pitchFamily="34" charset="0"/>
                <a:ea typeface="Tahoma" pitchFamily="34" charset="0"/>
                <a:cs typeface="Tahoma" pitchFamily="34" charset="0"/>
              </a:rPr>
              <a:t>List</a:t>
            </a:r>
            <a:endParaRPr lang="en-US" sz="1300" dirty="0">
              <a:solidFill>
                <a:schemeClr val="bg1"/>
              </a:solidFill>
              <a:latin typeface="Tahoma" pitchFamily="34" charset="0"/>
              <a:ea typeface="Tahoma" pitchFamily="34" charset="0"/>
              <a:cs typeface="Tahoma" pitchFamily="34" charset="0"/>
            </a:endParaRPr>
          </a:p>
        </p:txBody>
      </p:sp>
      <p:sp>
        <p:nvSpPr>
          <p:cNvPr id="22" name="AutoShape 9" descr="Water droplets"/>
          <p:cNvSpPr>
            <a:spLocks noChangeArrowheads="1"/>
          </p:cNvSpPr>
          <p:nvPr/>
        </p:nvSpPr>
        <p:spPr bwMode="auto">
          <a:xfrm>
            <a:off x="6019800" y="5562533"/>
            <a:ext cx="1600200" cy="1100137"/>
          </a:xfrm>
          <a:prstGeom prst="verticalScroll">
            <a:avLst>
              <a:gd name="adj" fmla="val 12500"/>
            </a:avLst>
          </a:prstGeom>
          <a:solidFill>
            <a:schemeClr val="accent2">
              <a:lumMod val="75000"/>
            </a:schemeClr>
          </a:solidFill>
          <a:ln w="3175">
            <a:solidFill>
              <a:schemeClr val="bg1">
                <a:lumMod val="75000"/>
              </a:schemeClr>
            </a:solidFill>
            <a:round/>
            <a:headEnd/>
            <a:tailEnd/>
          </a:ln>
          <a:effectLst/>
        </p:spPr>
        <p:txBody>
          <a:bodyPr wrap="none" anchor="ctr"/>
          <a:lstStyle/>
          <a:p>
            <a:pPr algn="ctr"/>
            <a:endParaRPr lang="en-US" sz="1300" b="1" dirty="0">
              <a:solidFill>
                <a:schemeClr val="bg1"/>
              </a:solidFill>
              <a:latin typeface="Tahoma" pitchFamily="34" charset="0"/>
              <a:ea typeface="Tahoma" pitchFamily="34" charset="0"/>
              <a:cs typeface="Tahoma" pitchFamily="34" charset="0"/>
            </a:endParaRPr>
          </a:p>
          <a:p>
            <a:pPr algn="ctr"/>
            <a:r>
              <a:rPr lang="en-US" sz="1300" b="1" dirty="0" smtClean="0">
                <a:solidFill>
                  <a:schemeClr val="bg1"/>
                </a:solidFill>
                <a:latin typeface="Tahoma" pitchFamily="34" charset="0"/>
                <a:ea typeface="Tahoma" pitchFamily="34" charset="0"/>
                <a:cs typeface="Tahoma" pitchFamily="34" charset="0"/>
              </a:rPr>
              <a:t>Physician </a:t>
            </a:r>
          </a:p>
          <a:p>
            <a:pPr algn="ctr"/>
            <a:r>
              <a:rPr lang="en-US" sz="1300" b="1" dirty="0" smtClean="0">
                <a:solidFill>
                  <a:schemeClr val="bg1"/>
                </a:solidFill>
                <a:latin typeface="Tahoma" pitchFamily="34" charset="0"/>
                <a:ea typeface="Tahoma" pitchFamily="34" charset="0"/>
                <a:cs typeface="Tahoma" pitchFamily="34" charset="0"/>
              </a:rPr>
              <a:t>Roster</a:t>
            </a:r>
            <a:endParaRPr lang="en-US" sz="1300" b="1" dirty="0">
              <a:solidFill>
                <a:schemeClr val="bg1"/>
              </a:solidFill>
              <a:latin typeface="Tahoma" pitchFamily="34" charset="0"/>
              <a:ea typeface="Tahoma" pitchFamily="34" charset="0"/>
              <a:cs typeface="Tahoma" pitchFamily="34" charset="0"/>
            </a:endParaRPr>
          </a:p>
        </p:txBody>
      </p:sp>
      <p:sp>
        <p:nvSpPr>
          <p:cNvPr id="24" name="AutoShape 17" descr="Water droplets"/>
          <p:cNvSpPr>
            <a:spLocks noChangeArrowheads="1"/>
          </p:cNvSpPr>
          <p:nvPr/>
        </p:nvSpPr>
        <p:spPr bwMode="auto">
          <a:xfrm>
            <a:off x="4722793" y="112430"/>
            <a:ext cx="1473201" cy="1063839"/>
          </a:xfrm>
          <a:prstGeom prst="verticalScroll">
            <a:avLst>
              <a:gd name="adj" fmla="val 12500"/>
            </a:avLst>
          </a:prstGeom>
          <a:solidFill>
            <a:srgbClr val="6C7A54"/>
          </a:solidFill>
          <a:ln w="3175">
            <a:solidFill>
              <a:schemeClr val="bg1">
                <a:lumMod val="75000"/>
              </a:schemeClr>
            </a:solidFill>
            <a:round/>
            <a:headEnd/>
            <a:tailEnd/>
          </a:ln>
          <a:effectLst/>
        </p:spPr>
        <p:txBody>
          <a:bodyPr wrap="none" anchor="ctr"/>
          <a:lstStyle/>
          <a:p>
            <a:pPr algn="ctr"/>
            <a:r>
              <a:rPr lang="en-US" sz="1300" b="1" dirty="0" smtClean="0">
                <a:solidFill>
                  <a:schemeClr val="bg1"/>
                </a:solidFill>
                <a:latin typeface="Tahoma" pitchFamily="34" charset="0"/>
                <a:ea typeface="Tahoma" pitchFamily="34" charset="0"/>
                <a:cs typeface="Tahoma" pitchFamily="34" charset="0"/>
              </a:rPr>
              <a:t>Essential </a:t>
            </a:r>
          </a:p>
          <a:p>
            <a:pPr algn="ctr"/>
            <a:r>
              <a:rPr lang="en-US" sz="1300" b="1" dirty="0" smtClean="0">
                <a:solidFill>
                  <a:schemeClr val="bg1"/>
                </a:solidFill>
                <a:latin typeface="Tahoma" pitchFamily="34" charset="0"/>
                <a:ea typeface="Tahoma" pitchFamily="34" charset="0"/>
                <a:cs typeface="Tahoma" pitchFamily="34" charset="0"/>
              </a:rPr>
              <a:t>Health </a:t>
            </a:r>
          </a:p>
          <a:p>
            <a:pPr algn="ctr"/>
            <a:r>
              <a:rPr lang="en-US" sz="1300" b="1" dirty="0" smtClean="0">
                <a:solidFill>
                  <a:schemeClr val="bg1"/>
                </a:solidFill>
                <a:latin typeface="Tahoma" pitchFamily="34" charset="0"/>
                <a:ea typeface="Tahoma" pitchFamily="34" charset="0"/>
                <a:cs typeface="Tahoma" pitchFamily="34" charset="0"/>
              </a:rPr>
              <a:t>Services </a:t>
            </a:r>
          </a:p>
          <a:p>
            <a:pPr algn="ctr"/>
            <a:r>
              <a:rPr lang="en-US" sz="1300" b="1" dirty="0" smtClean="0">
                <a:solidFill>
                  <a:schemeClr val="bg1"/>
                </a:solidFill>
                <a:latin typeface="Tahoma" pitchFamily="34" charset="0"/>
                <a:ea typeface="Tahoma" pitchFamily="34" charset="0"/>
                <a:cs typeface="Tahoma" pitchFamily="34" charset="0"/>
              </a:rPr>
              <a:t>Package</a:t>
            </a:r>
            <a:endParaRPr lang="en-US" sz="1300" dirty="0">
              <a:solidFill>
                <a:schemeClr val="bg1"/>
              </a:solidFill>
              <a:latin typeface="Tahoma" pitchFamily="34" charset="0"/>
              <a:ea typeface="Tahoma" pitchFamily="34" charset="0"/>
              <a:cs typeface="Tahoma" pitchFamily="34" charset="0"/>
            </a:endParaRPr>
          </a:p>
        </p:txBody>
      </p:sp>
      <p:sp>
        <p:nvSpPr>
          <p:cNvPr id="26" name="TextBox 25"/>
          <p:cNvSpPr txBox="1"/>
          <p:nvPr/>
        </p:nvSpPr>
        <p:spPr>
          <a:xfrm>
            <a:off x="8229600" y="6488668"/>
            <a:ext cx="914400" cy="369332"/>
          </a:xfrm>
          <a:prstGeom prst="rect">
            <a:avLst/>
          </a:prstGeom>
          <a:noFill/>
        </p:spPr>
        <p:txBody>
          <a:bodyPr wrap="square" rtlCol="0">
            <a:spAutoFit/>
          </a:bodyPr>
          <a:lstStyle/>
          <a:p>
            <a:pPr algn="ctr"/>
            <a:r>
              <a:rPr lang="en-US" b="1" dirty="0" smtClean="0"/>
              <a:t>18/25</a:t>
            </a:r>
            <a:endParaRPr lang="en-US" b="1" dirty="0"/>
          </a:p>
        </p:txBody>
      </p:sp>
    </p:spTree>
    <p:extLst>
      <p:ext uri="{BB962C8B-B14F-4D97-AF65-F5344CB8AC3E}">
        <p14:creationId xmlns:p14="http://schemas.microsoft.com/office/powerpoint/2010/main" val="314018603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4375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par>
                                <p:cTn id="17" presetID="1" presetClass="exit" presetSubtype="0" fill="hold" grpId="1" nodeType="withEffect">
                                  <p:stCondLst>
                                    <p:cond delay="0"/>
                                  </p:stCondLst>
                                  <p:childTnLst>
                                    <p:set>
                                      <p:cBhvr>
                                        <p:cTn id="18" dur="1" fill="hold">
                                          <p:stCondLst>
                                            <p:cond delay="0"/>
                                          </p:stCondLst>
                                        </p:cTn>
                                        <p:tgtEl>
                                          <p:spTgt spid="21"/>
                                        </p:tgtEl>
                                        <p:attrNameLst>
                                          <p:attrName>style.visibility</p:attrName>
                                        </p:attrNameLst>
                                      </p:cBhvr>
                                      <p:to>
                                        <p:strVal val="hidden"/>
                                      </p:to>
                                    </p:set>
                                  </p:childTnLst>
                                </p:cTn>
                              </p:par>
                              <p:par>
                                <p:cTn id="19" presetID="1" presetClass="exit" presetSubtype="0" fill="hold" grpId="1" nodeType="withEffect">
                                  <p:stCondLst>
                                    <p:cond delay="0"/>
                                  </p:stCondLst>
                                  <p:childTnLst>
                                    <p:set>
                                      <p:cBhvr>
                                        <p:cTn id="20" dur="1" fill="hold">
                                          <p:stCondLst>
                                            <p:cond delay="0"/>
                                          </p:stCondLst>
                                        </p:cTn>
                                        <p:tgtEl>
                                          <p:spTgt spid="19"/>
                                        </p:tgtEl>
                                        <p:attrNameLst>
                                          <p:attrName>style.visibility</p:attrName>
                                        </p:attrNameLst>
                                      </p:cBhvr>
                                      <p:to>
                                        <p:strVal val="hidden"/>
                                      </p:to>
                                    </p:set>
                                  </p:childTnLst>
                                </p:cTn>
                              </p:par>
                              <p:par>
                                <p:cTn id="21" presetID="1" presetClass="exit" presetSubtype="0" fill="hold" grpId="1" nodeType="withEffect">
                                  <p:stCondLst>
                                    <p:cond delay="0"/>
                                  </p:stCondLst>
                                  <p:childTnLst>
                                    <p:set>
                                      <p:cBhvr>
                                        <p:cTn id="22" dur="1" fill="hold">
                                          <p:stCondLst>
                                            <p:cond delay="0"/>
                                          </p:stCondLst>
                                        </p:cTn>
                                        <p:tgtEl>
                                          <p:spTgt spid="543752"/>
                                        </p:tgtEl>
                                        <p:attrNameLst>
                                          <p:attrName>style.visibility</p:attrName>
                                        </p:attrNameLst>
                                      </p:cBhvr>
                                      <p:to>
                                        <p:strVal val="hidden"/>
                                      </p:to>
                                    </p:set>
                                  </p:childTnLst>
                                </p:cTn>
                              </p:par>
                              <p:par>
                                <p:cTn id="23" presetID="1" presetClass="exit" presetSubtype="0" fill="hold" grpId="1" nodeType="withEffect">
                                  <p:stCondLst>
                                    <p:cond delay="0"/>
                                  </p:stCondLst>
                                  <p:childTnLst>
                                    <p:set>
                                      <p:cBhvr>
                                        <p:cTn id="24" dur="1" fill="hold">
                                          <p:stCondLst>
                                            <p:cond delay="0"/>
                                          </p:stCondLst>
                                        </p:cTn>
                                        <p:tgtEl>
                                          <p:spTgt spid="24"/>
                                        </p:tgtEl>
                                        <p:attrNameLst>
                                          <p:attrName>style.visibility</p:attrName>
                                        </p:attrNameLst>
                                      </p:cBhvr>
                                      <p:to>
                                        <p:strVal val="hidden"/>
                                      </p:to>
                                    </p:set>
                                  </p:childTnLst>
                                </p:cTn>
                              </p:par>
                              <p:par>
                                <p:cTn id="25" presetID="1"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4375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0"/>
                                        </p:tgtEl>
                                        <p:attrNameLst>
                                          <p:attrName>style.visibility</p:attrName>
                                        </p:attrNameLst>
                                      </p:cBhvr>
                                      <p:to>
                                        <p:strVal val="visible"/>
                                      </p:to>
                                    </p:set>
                                  </p:childTnLst>
                                </p:cTn>
                              </p:par>
                              <p:par>
                                <p:cTn id="33" presetID="1" presetClass="exit" presetSubtype="0" fill="hold" grpId="1" nodeType="withEffect">
                                  <p:stCondLst>
                                    <p:cond delay="0"/>
                                  </p:stCondLst>
                                  <p:childTnLst>
                                    <p:set>
                                      <p:cBhvr>
                                        <p:cTn id="34" dur="1" fill="hold">
                                          <p:stCondLst>
                                            <p:cond delay="0"/>
                                          </p:stCondLst>
                                        </p:cTn>
                                        <p:tgtEl>
                                          <p:spTgt spid="18"/>
                                        </p:tgtEl>
                                        <p:attrNameLst>
                                          <p:attrName>style.visibility</p:attrName>
                                        </p:attrNameLst>
                                      </p:cBhvr>
                                      <p:to>
                                        <p:strVal val="hidden"/>
                                      </p:to>
                                    </p:set>
                                  </p:childTnLst>
                                </p:cTn>
                              </p:par>
                              <p:par>
                                <p:cTn id="35" presetID="1" presetClass="exit" presetSubtype="0" fill="hold" grpId="1" nodeType="withEffect">
                                  <p:stCondLst>
                                    <p:cond delay="0"/>
                                  </p:stCondLst>
                                  <p:childTnLst>
                                    <p:set>
                                      <p:cBhvr>
                                        <p:cTn id="36" dur="1" fill="hold">
                                          <p:stCondLst>
                                            <p:cond delay="0"/>
                                          </p:stCondLst>
                                        </p:cTn>
                                        <p:tgtEl>
                                          <p:spTgt spid="22"/>
                                        </p:tgtEl>
                                        <p:attrNameLst>
                                          <p:attrName>style.visibility</p:attrName>
                                        </p:attrNameLst>
                                      </p:cBhvr>
                                      <p:to>
                                        <p:strVal val="hidden"/>
                                      </p:to>
                                    </p:set>
                                  </p:childTnLst>
                                </p:cTn>
                              </p:par>
                              <p:par>
                                <p:cTn id="37" presetID="1" presetClass="exit" presetSubtype="0" fill="hold" grpId="1" nodeType="withEffect">
                                  <p:stCondLst>
                                    <p:cond delay="0"/>
                                  </p:stCondLst>
                                  <p:childTnLst>
                                    <p:set>
                                      <p:cBhvr>
                                        <p:cTn id="38" dur="1" fill="hold">
                                          <p:stCondLst>
                                            <p:cond delay="0"/>
                                          </p:stCondLst>
                                        </p:cTn>
                                        <p:tgtEl>
                                          <p:spTgt spid="543751"/>
                                        </p:tgtEl>
                                        <p:attrNameLst>
                                          <p:attrName>style.visibility</p:attrName>
                                        </p:attrNameLst>
                                      </p:cBhvr>
                                      <p:to>
                                        <p:strVal val="hidden"/>
                                      </p:to>
                                    </p:set>
                                  </p:childTnLst>
                                </p:cTn>
                              </p:par>
                              <p:par>
                                <p:cTn id="39" presetID="1" presetClass="entr" presetSubtype="0" fill="hold" grpId="0" nodeType="withEffect">
                                  <p:stCondLst>
                                    <p:cond delay="0"/>
                                  </p:stCondLst>
                                  <p:childTnLst>
                                    <p:set>
                                      <p:cBhvr>
                                        <p:cTn id="40" dur="1" fill="hold">
                                          <p:stCondLst>
                                            <p:cond delay="0"/>
                                          </p:stCondLst>
                                        </p:cTn>
                                        <p:tgtEl>
                                          <p:spTgt spid="543754"/>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54375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543757"/>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543756"/>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543758"/>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2" nodeType="clickEffect">
                                  <p:stCondLst>
                                    <p:cond delay="0"/>
                                  </p:stCondLst>
                                  <p:childTnLst>
                                    <p:set>
                                      <p:cBhvr>
                                        <p:cTn id="52" dur="1" fill="hold">
                                          <p:stCondLst>
                                            <p:cond delay="0"/>
                                          </p:stCondLst>
                                        </p:cTn>
                                        <p:tgtEl>
                                          <p:spTgt spid="24"/>
                                        </p:tgtEl>
                                        <p:attrNameLst>
                                          <p:attrName>style.visibility</p:attrName>
                                        </p:attrNameLst>
                                      </p:cBhvr>
                                      <p:to>
                                        <p:strVal val="visible"/>
                                      </p:to>
                                    </p:set>
                                  </p:childTnLst>
                                </p:cTn>
                              </p:par>
                              <p:par>
                                <p:cTn id="53" presetID="1" presetClass="entr" presetSubtype="0" fill="hold" grpId="2" nodeType="withEffect">
                                  <p:stCondLst>
                                    <p:cond delay="0"/>
                                  </p:stCondLst>
                                  <p:childTnLst>
                                    <p:set>
                                      <p:cBhvr>
                                        <p:cTn id="54" dur="1" fill="hold">
                                          <p:stCondLst>
                                            <p:cond delay="0"/>
                                          </p:stCondLst>
                                        </p:cTn>
                                        <p:tgtEl>
                                          <p:spTgt spid="21"/>
                                        </p:tgtEl>
                                        <p:attrNameLst>
                                          <p:attrName>style.visibility</p:attrName>
                                        </p:attrNameLst>
                                      </p:cBhvr>
                                      <p:to>
                                        <p:strVal val="visible"/>
                                      </p:to>
                                    </p:set>
                                  </p:childTnLst>
                                </p:cTn>
                              </p:par>
                              <p:par>
                                <p:cTn id="55" presetID="1" presetClass="entr" presetSubtype="0" fill="hold" grpId="2" nodeType="withEffect">
                                  <p:stCondLst>
                                    <p:cond delay="0"/>
                                  </p:stCondLst>
                                  <p:childTnLst>
                                    <p:set>
                                      <p:cBhvr>
                                        <p:cTn id="56" dur="1" fill="hold">
                                          <p:stCondLst>
                                            <p:cond delay="0"/>
                                          </p:stCondLst>
                                        </p:cTn>
                                        <p:tgtEl>
                                          <p:spTgt spid="19"/>
                                        </p:tgtEl>
                                        <p:attrNameLst>
                                          <p:attrName>style.visibility</p:attrName>
                                        </p:attrNameLst>
                                      </p:cBhvr>
                                      <p:to>
                                        <p:strVal val="visible"/>
                                      </p:to>
                                    </p:set>
                                  </p:childTnLst>
                                </p:cTn>
                              </p:par>
                              <p:par>
                                <p:cTn id="57" presetID="1" presetClass="entr" presetSubtype="0" fill="hold" grpId="2" nodeType="withEffect">
                                  <p:stCondLst>
                                    <p:cond delay="0"/>
                                  </p:stCondLst>
                                  <p:childTnLst>
                                    <p:set>
                                      <p:cBhvr>
                                        <p:cTn id="58" dur="1" fill="hold">
                                          <p:stCondLst>
                                            <p:cond delay="0"/>
                                          </p:stCondLst>
                                        </p:cTn>
                                        <p:tgtEl>
                                          <p:spTgt spid="543752"/>
                                        </p:tgtEl>
                                        <p:attrNameLst>
                                          <p:attrName>style.visibility</p:attrName>
                                        </p:attrNameLst>
                                      </p:cBhvr>
                                      <p:to>
                                        <p:strVal val="visible"/>
                                      </p:to>
                                    </p:set>
                                  </p:childTnLst>
                                </p:cTn>
                              </p:par>
                              <p:par>
                                <p:cTn id="59" presetID="1" presetClass="entr" presetSubtype="0" fill="hold" grpId="2" nodeType="withEffect">
                                  <p:stCondLst>
                                    <p:cond delay="0"/>
                                  </p:stCondLst>
                                  <p:childTnLst>
                                    <p:set>
                                      <p:cBhvr>
                                        <p:cTn id="60" dur="1" fill="hold">
                                          <p:stCondLst>
                                            <p:cond delay="0"/>
                                          </p:stCondLst>
                                        </p:cTn>
                                        <p:tgtEl>
                                          <p:spTgt spid="18"/>
                                        </p:tgtEl>
                                        <p:attrNameLst>
                                          <p:attrName>style.visibility</p:attrName>
                                        </p:attrNameLst>
                                      </p:cBhvr>
                                      <p:to>
                                        <p:strVal val="visible"/>
                                      </p:to>
                                    </p:set>
                                  </p:childTnLst>
                                </p:cTn>
                              </p:par>
                              <p:par>
                                <p:cTn id="61" presetID="1" presetClass="entr" presetSubtype="0" fill="hold" grpId="2" nodeType="withEffect">
                                  <p:stCondLst>
                                    <p:cond delay="0"/>
                                  </p:stCondLst>
                                  <p:childTnLst>
                                    <p:set>
                                      <p:cBhvr>
                                        <p:cTn id="62" dur="1" fill="hold">
                                          <p:stCondLst>
                                            <p:cond delay="0"/>
                                          </p:stCondLst>
                                        </p:cTn>
                                        <p:tgtEl>
                                          <p:spTgt spid="22"/>
                                        </p:tgtEl>
                                        <p:attrNameLst>
                                          <p:attrName>style.visibility</p:attrName>
                                        </p:attrNameLst>
                                      </p:cBhvr>
                                      <p:to>
                                        <p:strVal val="visible"/>
                                      </p:to>
                                    </p:set>
                                  </p:childTnLst>
                                </p:cTn>
                              </p:par>
                              <p:par>
                                <p:cTn id="63" presetID="1" presetClass="entr" presetSubtype="0" fill="hold" grpId="2" nodeType="withEffect">
                                  <p:stCondLst>
                                    <p:cond delay="0"/>
                                  </p:stCondLst>
                                  <p:childTnLst>
                                    <p:set>
                                      <p:cBhvr>
                                        <p:cTn id="64" dur="1" fill="hold">
                                          <p:stCondLst>
                                            <p:cond delay="0"/>
                                          </p:stCondLst>
                                        </p:cTn>
                                        <p:tgtEl>
                                          <p:spTgt spid="5437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3751" grpId="0" animBg="1"/>
      <p:bldP spid="543751" grpId="1" animBg="1"/>
      <p:bldP spid="543751" grpId="2" animBg="1"/>
      <p:bldP spid="543752" grpId="0" animBg="1"/>
      <p:bldP spid="543752" grpId="1" animBg="1"/>
      <p:bldP spid="543752" grpId="2" animBg="1"/>
      <p:bldP spid="543753" grpId="0" animBg="1"/>
      <p:bldP spid="543754" grpId="0" animBg="1"/>
      <p:bldP spid="543756" grpId="0" animBg="1"/>
      <p:bldP spid="543757" grpId="0" animBg="1"/>
      <p:bldP spid="543758" grpId="0" animBg="1"/>
      <p:bldP spid="18" grpId="0" animBg="1"/>
      <p:bldP spid="18" grpId="1" animBg="1"/>
      <p:bldP spid="18" grpId="2" animBg="1"/>
      <p:bldP spid="19" grpId="0" animBg="1"/>
      <p:bldP spid="19" grpId="1" animBg="1"/>
      <p:bldP spid="19" grpId="2" animBg="1"/>
      <p:bldP spid="20" grpId="0" animBg="1"/>
      <p:bldP spid="21" grpId="0" animBg="1"/>
      <p:bldP spid="21" grpId="1" animBg="1"/>
      <p:bldP spid="21" grpId="2" animBg="1"/>
      <p:bldP spid="22" grpId="0" animBg="1"/>
      <p:bldP spid="22" grpId="1" animBg="1"/>
      <p:bldP spid="22" grpId="2" animBg="1"/>
      <p:bldP spid="24" grpId="0" animBg="1"/>
      <p:bldP spid="24" grpId="1" animBg="1"/>
      <p:bldP spid="24" grpId="2"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04800" y="1306849"/>
            <a:ext cx="3473173" cy="4741391"/>
          </a:xfrm>
          <a:prstGeom prst="rect">
            <a:avLst/>
          </a:prstGeom>
          <a:noFill/>
          <a:ln>
            <a:noFill/>
          </a:ln>
          <a:effectLst>
            <a:outerShdw blurRad="76200" dir="13500000" sy="23000" kx="1200000" algn="br" rotWithShape="0">
              <a:prstClr val="black">
                <a:alpha val="20000"/>
              </a:prstClr>
            </a:outerShdw>
            <a:reflection blurRad="6350" stA="52000" endA="300" endPos="35000" dir="5400000" sy="-100000" algn="bl" rotWithShape="0"/>
          </a:effectLst>
          <a:scene3d>
            <a:camera prst="perspectiveContrastingRightFacing"/>
            <a:lightRig rig="threePt" dir="t"/>
          </a:scene3d>
          <a:sp3d>
            <a:bevelT prst="angle"/>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3"/>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447800" y="1288193"/>
            <a:ext cx="3473173" cy="4741391"/>
          </a:xfrm>
          <a:prstGeom prst="rect">
            <a:avLst/>
          </a:prstGeom>
          <a:noFill/>
          <a:ln>
            <a:noFill/>
          </a:ln>
          <a:effectLst>
            <a:outerShdw blurRad="76200" dir="13500000" sy="23000" kx="1200000" algn="br" rotWithShape="0">
              <a:prstClr val="black">
                <a:alpha val="20000"/>
              </a:prstClr>
            </a:outerShdw>
            <a:reflection blurRad="6350" stA="52000" endA="300" endPos="35000" dir="5400000" sy="-100000" algn="bl" rotWithShape="0"/>
            <a:softEdge rad="12700"/>
          </a:effectLst>
          <a:scene3d>
            <a:camera prst="perspectiveContrastingRightFacing"/>
            <a:lightRig rig="balanced" dir="t">
              <a:rot lat="0" lon="0" rev="8700000"/>
            </a:lightRig>
          </a:scene3d>
          <a:sp3d>
            <a:bevelT w="190500" h="38100" prst="angle"/>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70586" y="1306265"/>
            <a:ext cx="3620814" cy="4774517"/>
          </a:xfrm>
          <a:prstGeom prst="rect">
            <a:avLst/>
          </a:prstGeom>
          <a:noFill/>
          <a:ln>
            <a:noFill/>
          </a:ln>
          <a:effectLst>
            <a:outerShdw blurRad="76200" dir="13500000" sy="23000" kx="1200000" algn="br" rotWithShape="0">
              <a:prstClr val="black">
                <a:alpha val="20000"/>
              </a:prstClr>
            </a:outerShdw>
            <a:reflection blurRad="6350" stA="52000" endA="300" endPos="35000" dir="5400000" sy="-100000" algn="bl" rotWithShape="0"/>
          </a:effectLst>
          <a:scene3d>
            <a:camera prst="perspectiveContrastingRightFacing"/>
            <a:lightRig rig="threePt" dir="t"/>
          </a:scene3d>
          <a:sp3d>
            <a:bevelT prst="angle"/>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5" name="Group 4"/>
          <p:cNvGrpSpPr/>
          <p:nvPr/>
        </p:nvGrpSpPr>
        <p:grpSpPr>
          <a:xfrm>
            <a:off x="6035813" y="1247640"/>
            <a:ext cx="3565387" cy="4856384"/>
            <a:chOff x="1702427" y="2001616"/>
            <a:chExt cx="3565387" cy="4856384"/>
          </a:xfrm>
          <a:effectLst>
            <a:outerShdw blurRad="76200" dir="13500000" sy="23000" kx="1200000" algn="br" rotWithShape="0">
              <a:prstClr val="black">
                <a:alpha val="20000"/>
              </a:prstClr>
            </a:outerShdw>
            <a:reflection blurRad="6350" stA="52000" endA="300" endPos="35000" dir="5400000" sy="-100000" algn="bl" rotWithShape="0"/>
          </a:effectLst>
          <a:scene3d>
            <a:camera prst="perspectiveContrastingRightFacing"/>
            <a:lightRig rig="threePt" dir="t"/>
          </a:scene3d>
        </p:grpSpPr>
        <p:pic>
          <p:nvPicPr>
            <p:cNvPr id="6"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02427" y="2001616"/>
              <a:ext cx="3565387" cy="4856384"/>
            </a:xfrm>
            <a:prstGeom prst="rect">
              <a:avLst/>
            </a:prstGeom>
            <a:noFill/>
            <a:ln>
              <a:noFill/>
            </a:ln>
            <a:effectLst>
              <a:outerShdw blurRad="76200" dir="13500000" sy="23000" kx="1200000" algn="br" rotWithShape="0">
                <a:prstClr val="black">
                  <a:alpha val="20000"/>
                </a:prstClr>
              </a:outerShdw>
            </a:effectLst>
            <a:sp3d>
              <a:bevelT prst="angle"/>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6"/>
            <p:cNvPicPr/>
            <p:nvPr/>
          </p:nvPicPr>
          <p:blipFill>
            <a:blip r:embed="rId7" cstate="email">
              <a:extLst>
                <a:ext uri="{28A0092B-C50C-407E-A947-70E740481C1C}">
                  <a14:useLocalDpi xmlns:a14="http://schemas.microsoft.com/office/drawing/2010/main" val="0"/>
                </a:ext>
              </a:extLst>
            </a:blip>
            <a:stretch>
              <a:fillRect/>
            </a:stretch>
          </p:blipFill>
          <p:spPr>
            <a:xfrm>
              <a:off x="2131218" y="4429808"/>
              <a:ext cx="2868336" cy="180657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p3d contourW="12700">
              <a:bevelT w="25400" h="19050" prst="angle"/>
              <a:contourClr>
                <a:srgbClr val="969696"/>
              </a:contourClr>
            </a:sp3d>
          </p:spPr>
        </p:pic>
      </p:grpSp>
      <p:sp>
        <p:nvSpPr>
          <p:cNvPr id="8" name="TextBox 7"/>
          <p:cNvSpPr txBox="1"/>
          <p:nvPr/>
        </p:nvSpPr>
        <p:spPr>
          <a:xfrm>
            <a:off x="234288" y="219444"/>
            <a:ext cx="7239000" cy="584775"/>
          </a:xfrm>
          <a:prstGeom prst="rect">
            <a:avLst/>
          </a:prstGeom>
          <a:noFill/>
        </p:spPr>
        <p:txBody>
          <a:bodyPr wrap="square" rtlCol="0">
            <a:spAutoFit/>
          </a:bodyPr>
          <a:lstStyle/>
          <a:p>
            <a:r>
              <a:rPr lang="en-US" sz="3200" b="1" dirty="0" smtClean="0">
                <a:solidFill>
                  <a:srgbClr val="0000FF"/>
                </a:solidFill>
                <a:latin typeface="Calibri" panose="020F0502020204030204" pitchFamily="34" charset="0"/>
                <a:cs typeface="Calibri" panose="020F0502020204030204" pitchFamily="34" charset="0"/>
              </a:rPr>
              <a:t>WHO EMRO Technical Support 2014-2016</a:t>
            </a:r>
            <a:endParaRPr lang="en-US" sz="3200" b="1" dirty="0">
              <a:solidFill>
                <a:srgbClr val="0000FF"/>
              </a:solidFill>
              <a:latin typeface="Calibri" panose="020F0502020204030204" pitchFamily="34" charset="0"/>
              <a:cs typeface="Calibri" panose="020F0502020204030204" pitchFamily="34" charset="0"/>
            </a:endParaRPr>
          </a:p>
        </p:txBody>
      </p:sp>
      <p:sp>
        <p:nvSpPr>
          <p:cNvPr id="9" name="TextBox 8"/>
          <p:cNvSpPr txBox="1"/>
          <p:nvPr/>
        </p:nvSpPr>
        <p:spPr>
          <a:xfrm>
            <a:off x="152400" y="6393979"/>
            <a:ext cx="5184442" cy="369332"/>
          </a:xfrm>
          <a:prstGeom prst="rect">
            <a:avLst/>
          </a:prstGeom>
          <a:noFill/>
        </p:spPr>
        <p:txBody>
          <a:bodyPr wrap="square" rtlCol="0">
            <a:spAutoFit/>
          </a:bodyPr>
          <a:lstStyle/>
          <a:p>
            <a:pPr lvl="0"/>
            <a:r>
              <a:rPr lang="en-US" b="1" dirty="0" smtClean="0">
                <a:solidFill>
                  <a:srgbClr val="C00000"/>
                </a:solidFill>
              </a:rPr>
              <a:t>IV. Family Practice</a:t>
            </a:r>
            <a:endParaRPr lang="en-US" dirty="0"/>
          </a:p>
        </p:txBody>
      </p:sp>
      <p:pic>
        <p:nvPicPr>
          <p:cNvPr id="10" name="Picture 2"/>
          <p:cNvPicPr>
            <a:picLocks noChangeAspect="1" noChangeArrowheads="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8293588" y="-37049"/>
            <a:ext cx="850411" cy="722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8407019" y="6488668"/>
            <a:ext cx="736981" cy="369332"/>
          </a:xfrm>
          <a:prstGeom prst="rect">
            <a:avLst/>
          </a:prstGeom>
          <a:noFill/>
        </p:spPr>
        <p:txBody>
          <a:bodyPr wrap="square" rtlCol="0">
            <a:spAutoFit/>
          </a:bodyPr>
          <a:lstStyle/>
          <a:p>
            <a:pPr algn="ctr"/>
            <a:r>
              <a:rPr lang="en-US" b="1" dirty="0" smtClean="0"/>
              <a:t>19/25</a:t>
            </a:r>
            <a:endParaRPr lang="en-US" b="1" dirty="0"/>
          </a:p>
        </p:txBody>
      </p:sp>
    </p:spTree>
    <p:extLst>
      <p:ext uri="{BB962C8B-B14F-4D97-AF65-F5344CB8AC3E}">
        <p14:creationId xmlns:p14="http://schemas.microsoft.com/office/powerpoint/2010/main" val="400020097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 y="1471124"/>
            <a:ext cx="3600450" cy="4762500"/>
          </a:xfrm>
          <a:prstGeom prst="rect">
            <a:avLst/>
          </a:prstGeom>
          <a:noFill/>
          <a:ln>
            <a:noFill/>
          </a:ln>
          <a:effectLst>
            <a:outerShdw blurRad="76200" dir="13500000" sy="23000" kx="1200000" algn="br" rotWithShape="0">
              <a:prstClr val="black">
                <a:alpha val="20000"/>
              </a:prstClr>
            </a:outerShdw>
            <a:reflection blurRad="6350" stA="52000" endA="300" endPos="35000" dir="5400000" sy="-100000" algn="bl" rotWithShape="0"/>
          </a:effectLst>
          <a:scene3d>
            <a:camera prst="perspectiveContrastingRightFacing"/>
            <a:lightRig rig="harsh" dir="t">
              <a:rot lat="0" lon="0" rev="3000000"/>
            </a:lightRig>
          </a:scene3d>
          <a:sp3d extrusionH="254000" contourW="19050">
            <a:bevelT w="82550" h="44450" prst="angle"/>
            <a:bevelB w="82550" h="44450" prst="angle"/>
            <a:contourClr>
              <a:srgbClr val="FFFFFF"/>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00300" y="1344168"/>
            <a:ext cx="3238500" cy="4726373"/>
          </a:xfrm>
          <a:prstGeom prst="rect">
            <a:avLst/>
          </a:prstGeom>
          <a:noFill/>
          <a:ln>
            <a:noFill/>
          </a:ln>
          <a:effectLst>
            <a:outerShdw blurRad="76200" dir="13500000" sy="23000" kx="1200000" algn="br" rotWithShape="0">
              <a:prstClr val="black">
                <a:alpha val="20000"/>
              </a:prstClr>
            </a:outerShdw>
            <a:reflection blurRad="6350" stA="52000" endA="300" endPos="35000" dir="5400000" sy="-100000" algn="bl" rotWithShape="0"/>
          </a:effectLst>
          <a:scene3d>
            <a:camera prst="perspectiveContrastingRightFacing"/>
            <a:lightRig rig="threePt" dir="t"/>
          </a:scene3d>
          <a:sp3d>
            <a:bevelT prst="angle"/>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34304" y="1280624"/>
            <a:ext cx="3238500" cy="4752647"/>
          </a:xfrm>
          <a:prstGeom prst="rect">
            <a:avLst/>
          </a:prstGeom>
          <a:noFill/>
          <a:ln>
            <a:noFill/>
          </a:ln>
          <a:effectLst>
            <a:outerShdw blurRad="76200" dir="13500000" sy="23000" kx="1200000" algn="br" rotWithShape="0">
              <a:prstClr val="black">
                <a:alpha val="20000"/>
              </a:prstClr>
            </a:outerShdw>
            <a:reflection blurRad="6350" stA="52000" endA="300" endPos="35000" dir="5400000" sy="-100000" algn="bl" rotWithShape="0"/>
          </a:effectLst>
          <a:scene3d>
            <a:camera prst="perspectiveContrastingRightFacing"/>
            <a:lightRig rig="threePt" dir="t"/>
          </a:scene3d>
          <a:sp3d>
            <a:bevelT prst="angle"/>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5" name="Group 4"/>
          <p:cNvGrpSpPr/>
          <p:nvPr/>
        </p:nvGrpSpPr>
        <p:grpSpPr>
          <a:xfrm>
            <a:off x="6606004" y="1128224"/>
            <a:ext cx="3147596" cy="4702569"/>
            <a:chOff x="5421898" y="1009552"/>
            <a:chExt cx="3147596" cy="4702569"/>
          </a:xfrm>
          <a:effectLst>
            <a:outerShdw blurRad="76200" dir="13500000" sy="23000" kx="1200000" algn="br" rotWithShape="0">
              <a:prstClr val="black">
                <a:alpha val="20000"/>
              </a:prstClr>
            </a:outerShdw>
            <a:reflection blurRad="6350" stA="52000" endA="300" endPos="35000" dir="5400000" sy="-100000" algn="bl" rotWithShape="0"/>
          </a:effectLst>
          <a:scene3d>
            <a:camera prst="perspectiveContrastingRightFacing"/>
            <a:lightRig rig="threePt" dir="t"/>
          </a:scene3d>
        </p:grpSpPr>
        <p:pic>
          <p:nvPicPr>
            <p:cNvPr id="6" name="Picture 5"/>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5421898" y="1009552"/>
              <a:ext cx="3147596" cy="4702569"/>
            </a:xfrm>
            <a:prstGeom prst="rect">
              <a:avLst/>
            </a:prstGeom>
            <a:noFill/>
            <a:ln>
              <a:noFill/>
            </a:ln>
            <a:effectLst/>
            <a:sp3d>
              <a:bevelT prst="angle"/>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6" descr="C:\Users\salahh\Documents\1, 1, Only Use This Folder, DHS, PHP\1, Missions to EMR countries\6, Previous missions, only 2015\84, Kuwait, Yarmouk, Nov 2015\1, Flash memory, Yarmouk, Nov 2015\6, Photos\IMG_5009.JPG"/>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5448300" y="3054104"/>
              <a:ext cx="3121194" cy="2658017"/>
            </a:xfrm>
            <a:prstGeom prst="rect">
              <a:avLst/>
            </a:prstGeom>
            <a:noFill/>
            <a:sp3d>
              <a:bevelT prst="angle"/>
            </a:sp3d>
            <a:extLst>
              <a:ext uri="{909E8E84-426E-40DD-AFC4-6F175D3DCCD1}">
                <a14:hiddenFill xmlns:a14="http://schemas.microsoft.com/office/drawing/2010/main">
                  <a:solidFill>
                    <a:srgbClr val="FFFFFF"/>
                  </a:solidFill>
                </a14:hiddenFill>
              </a:ext>
            </a:extLst>
          </p:spPr>
        </p:pic>
      </p:grpSp>
      <p:sp>
        <p:nvSpPr>
          <p:cNvPr id="8" name="TextBox 7"/>
          <p:cNvSpPr txBox="1"/>
          <p:nvPr/>
        </p:nvSpPr>
        <p:spPr>
          <a:xfrm>
            <a:off x="234288" y="219444"/>
            <a:ext cx="7239000" cy="584775"/>
          </a:xfrm>
          <a:prstGeom prst="rect">
            <a:avLst/>
          </a:prstGeom>
          <a:noFill/>
        </p:spPr>
        <p:txBody>
          <a:bodyPr wrap="square" rtlCol="0">
            <a:spAutoFit/>
          </a:bodyPr>
          <a:lstStyle/>
          <a:p>
            <a:r>
              <a:rPr lang="en-US" sz="3200" b="1" dirty="0" smtClean="0">
                <a:solidFill>
                  <a:srgbClr val="0000FF"/>
                </a:solidFill>
                <a:latin typeface="Calibri" panose="020F0502020204030204" pitchFamily="34" charset="0"/>
                <a:cs typeface="Calibri" panose="020F0502020204030204" pitchFamily="34" charset="0"/>
              </a:rPr>
              <a:t>WHO EMRO Technical Support 2014-2016</a:t>
            </a:r>
            <a:endParaRPr lang="en-US" sz="3200" b="1" dirty="0">
              <a:solidFill>
                <a:srgbClr val="0000FF"/>
              </a:solidFill>
              <a:latin typeface="Calibri" panose="020F0502020204030204" pitchFamily="34" charset="0"/>
              <a:cs typeface="Calibri" panose="020F0502020204030204" pitchFamily="34" charset="0"/>
            </a:endParaRPr>
          </a:p>
        </p:txBody>
      </p:sp>
      <p:sp>
        <p:nvSpPr>
          <p:cNvPr id="9" name="TextBox 8"/>
          <p:cNvSpPr txBox="1"/>
          <p:nvPr/>
        </p:nvSpPr>
        <p:spPr>
          <a:xfrm>
            <a:off x="43216" y="6448571"/>
            <a:ext cx="5184442" cy="369332"/>
          </a:xfrm>
          <a:prstGeom prst="rect">
            <a:avLst/>
          </a:prstGeom>
          <a:noFill/>
        </p:spPr>
        <p:txBody>
          <a:bodyPr wrap="square" rtlCol="0">
            <a:spAutoFit/>
          </a:bodyPr>
          <a:lstStyle/>
          <a:p>
            <a:pPr lvl="0"/>
            <a:r>
              <a:rPr lang="en-US" b="1" dirty="0" smtClean="0">
                <a:solidFill>
                  <a:srgbClr val="C00000"/>
                </a:solidFill>
              </a:rPr>
              <a:t>IV. Family Practice</a:t>
            </a:r>
            <a:endParaRPr lang="en-US" dirty="0"/>
          </a:p>
        </p:txBody>
      </p:sp>
      <p:pic>
        <p:nvPicPr>
          <p:cNvPr id="10" name="Picture 2"/>
          <p:cNvPicPr>
            <a:picLocks noChangeAspect="1" noChangeArrowheads="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8293588" y="-37049"/>
            <a:ext cx="850411" cy="722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8407019" y="6488668"/>
            <a:ext cx="736981" cy="369332"/>
          </a:xfrm>
          <a:prstGeom prst="rect">
            <a:avLst/>
          </a:prstGeom>
          <a:noFill/>
        </p:spPr>
        <p:txBody>
          <a:bodyPr wrap="square" rtlCol="0">
            <a:spAutoFit/>
          </a:bodyPr>
          <a:lstStyle/>
          <a:p>
            <a:pPr algn="ctr"/>
            <a:r>
              <a:rPr lang="en-US" b="1" dirty="0" smtClean="0"/>
              <a:t>20/25</a:t>
            </a:r>
            <a:endParaRPr lang="en-US" b="1" dirty="0"/>
          </a:p>
        </p:txBody>
      </p:sp>
    </p:spTree>
    <p:extLst>
      <p:ext uri="{BB962C8B-B14F-4D97-AF65-F5344CB8AC3E}">
        <p14:creationId xmlns:p14="http://schemas.microsoft.com/office/powerpoint/2010/main" val="280272098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81148" y="1464042"/>
            <a:ext cx="2992895" cy="3983972"/>
          </a:xfrm>
          <a:prstGeom prst="rect">
            <a:avLst/>
          </a:prstGeom>
          <a:noFill/>
          <a:ln>
            <a:noFill/>
          </a:ln>
          <a:effectLst>
            <a:outerShdw blurRad="76200" dir="13500000" sy="23000" kx="1200000" algn="br" rotWithShape="0">
              <a:prstClr val="black">
                <a:alpha val="20000"/>
              </a:prstClr>
            </a:outerShdw>
            <a:reflection blurRad="6350" stA="52000" endA="300" endPos="35000" dir="5400000" sy="-100000" algn="bl" rotWithShape="0"/>
          </a:effectLst>
          <a:scene3d>
            <a:camera prst="perspectiveContrastingRightFacing"/>
            <a:lightRig rig="threePt" dir="t"/>
          </a:scene3d>
          <a:sp3d>
            <a:bevelT/>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3" name="Picture 9"/>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856096" y="1585011"/>
            <a:ext cx="3125337" cy="3790567"/>
          </a:xfrm>
          <a:prstGeom prst="rect">
            <a:avLst/>
          </a:prstGeom>
          <a:noFill/>
          <a:ln>
            <a:noFill/>
          </a:ln>
          <a:effectLst>
            <a:outerShdw blurRad="76200" dir="13500000" sy="23000" kx="1200000" algn="br" rotWithShape="0">
              <a:prstClr val="black">
                <a:alpha val="20000"/>
              </a:prstClr>
            </a:outerShdw>
            <a:reflection blurRad="6350" stA="52000" endA="300" endPos="35000" dir="5400000" sy="-100000" algn="bl" rotWithShape="0"/>
          </a:effectLst>
          <a:scene3d>
            <a:camera prst="perspectiveContrastingRightFacing"/>
            <a:lightRig rig="threePt" dir="t"/>
          </a:scene3d>
          <a:sp3d>
            <a:bevelT/>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3973990" y="1514901"/>
            <a:ext cx="2899792" cy="3860677"/>
          </a:xfrm>
          <a:prstGeom prst="rect">
            <a:avLst/>
          </a:prstGeom>
          <a:noFill/>
          <a:ln>
            <a:noFill/>
          </a:ln>
          <a:effectLst>
            <a:outerShdw blurRad="76200" dir="13500000" sy="23000" kx="1200000" algn="br" rotWithShape="0">
              <a:prstClr val="black">
                <a:alpha val="20000"/>
              </a:prstClr>
            </a:outerShdw>
            <a:reflection blurRad="6350" stA="52000" endA="300" endPos="35000" dir="5400000" sy="-100000" algn="bl" rotWithShape="0"/>
          </a:effectLst>
          <a:scene3d>
            <a:camera prst="perspectiveContrastingRightFacing"/>
            <a:lightRig rig="threePt" dir="t"/>
          </a:scene3d>
          <a:sp3d>
            <a:bevelT/>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28975" y="1585011"/>
            <a:ext cx="2810798" cy="4155574"/>
          </a:xfrm>
          <a:prstGeom prst="rect">
            <a:avLst/>
          </a:prstGeom>
          <a:noFill/>
          <a:ln>
            <a:noFill/>
          </a:ln>
          <a:effectLst>
            <a:outerShdw blurRad="76200" dir="13500000" sy="23000" kx="1200000" algn="br" rotWithShape="0">
              <a:prstClr val="black">
                <a:alpha val="20000"/>
              </a:prstClr>
            </a:outerShdw>
            <a:reflection blurRad="6350" stA="52000" endA="300" endPos="35000" dir="5400000" sy="-100000" algn="bl" rotWithShape="0"/>
          </a:effectLst>
          <a:scene3d>
            <a:camera prst="perspectiveContrastingRightFacing"/>
            <a:lightRig rig="threePt" dir="t"/>
          </a:scene3d>
          <a:sp3d>
            <a:bevelT/>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extBox 9"/>
          <p:cNvSpPr txBox="1"/>
          <p:nvPr/>
        </p:nvSpPr>
        <p:spPr>
          <a:xfrm>
            <a:off x="43216" y="6448571"/>
            <a:ext cx="5184442" cy="369332"/>
          </a:xfrm>
          <a:prstGeom prst="rect">
            <a:avLst/>
          </a:prstGeom>
          <a:noFill/>
        </p:spPr>
        <p:txBody>
          <a:bodyPr wrap="square" rtlCol="0">
            <a:spAutoFit/>
          </a:bodyPr>
          <a:lstStyle/>
          <a:p>
            <a:pPr lvl="0"/>
            <a:r>
              <a:rPr lang="en-US" b="1" dirty="0" smtClean="0">
                <a:solidFill>
                  <a:srgbClr val="C00000"/>
                </a:solidFill>
              </a:rPr>
              <a:t>IV. Family Practice</a:t>
            </a:r>
            <a:endParaRPr lang="en-US" dirty="0"/>
          </a:p>
        </p:txBody>
      </p:sp>
      <p:sp>
        <p:nvSpPr>
          <p:cNvPr id="11" name="TextBox 10"/>
          <p:cNvSpPr txBox="1"/>
          <p:nvPr/>
        </p:nvSpPr>
        <p:spPr>
          <a:xfrm>
            <a:off x="234288" y="219444"/>
            <a:ext cx="7239000" cy="584775"/>
          </a:xfrm>
          <a:prstGeom prst="rect">
            <a:avLst/>
          </a:prstGeom>
          <a:noFill/>
        </p:spPr>
        <p:txBody>
          <a:bodyPr wrap="square" rtlCol="0">
            <a:spAutoFit/>
          </a:bodyPr>
          <a:lstStyle/>
          <a:p>
            <a:r>
              <a:rPr lang="en-US" sz="3200" b="1" dirty="0" smtClean="0">
                <a:solidFill>
                  <a:srgbClr val="0000FF"/>
                </a:solidFill>
                <a:latin typeface="Calibri" panose="020F0502020204030204" pitchFamily="34" charset="0"/>
                <a:cs typeface="Calibri" panose="020F0502020204030204" pitchFamily="34" charset="0"/>
              </a:rPr>
              <a:t>WHO EMRO Technical Support 2014-2016</a:t>
            </a:r>
            <a:endParaRPr lang="en-US" sz="3200" b="1" dirty="0">
              <a:solidFill>
                <a:srgbClr val="0000FF"/>
              </a:solidFill>
              <a:latin typeface="Calibri" panose="020F0502020204030204" pitchFamily="34" charset="0"/>
              <a:cs typeface="Calibri" panose="020F0502020204030204" pitchFamily="34" charset="0"/>
            </a:endParaRPr>
          </a:p>
        </p:txBody>
      </p:sp>
      <p:pic>
        <p:nvPicPr>
          <p:cNvPr id="12" name="Picture 2"/>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8293588" y="-37049"/>
            <a:ext cx="850411" cy="722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2"/>
          <p:cNvSpPr txBox="1"/>
          <p:nvPr/>
        </p:nvSpPr>
        <p:spPr>
          <a:xfrm>
            <a:off x="8407019" y="6488668"/>
            <a:ext cx="736981" cy="369332"/>
          </a:xfrm>
          <a:prstGeom prst="rect">
            <a:avLst/>
          </a:prstGeom>
          <a:noFill/>
        </p:spPr>
        <p:txBody>
          <a:bodyPr wrap="square" rtlCol="0">
            <a:spAutoFit/>
          </a:bodyPr>
          <a:lstStyle/>
          <a:p>
            <a:pPr algn="ctr"/>
            <a:r>
              <a:rPr lang="en-US" b="1" dirty="0" smtClean="0"/>
              <a:t>21/25</a:t>
            </a:r>
            <a:endParaRPr lang="en-US" b="1" dirty="0"/>
          </a:p>
        </p:txBody>
      </p:sp>
    </p:spTree>
    <p:extLst>
      <p:ext uri="{BB962C8B-B14F-4D97-AF65-F5344CB8AC3E}">
        <p14:creationId xmlns:p14="http://schemas.microsoft.com/office/powerpoint/2010/main" val="81307279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0" y="5777973"/>
            <a:ext cx="9143999" cy="10800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7400" y="1143000"/>
            <a:ext cx="4610100" cy="419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3276600" y="2362200"/>
            <a:ext cx="2209800" cy="1447800"/>
          </a:xfrm>
          <a:prstGeom prst="rect">
            <a:avLst/>
          </a:prstGeom>
          <a:solidFill>
            <a:schemeClr val="bg1"/>
          </a:solidFill>
          <a:ln>
            <a:solidFill>
              <a:schemeClr val="bg2">
                <a:lumMod val="10000"/>
              </a:schemeClr>
            </a:solidFill>
          </a:ln>
          <a:effectLst>
            <a:glow rad="139700">
              <a:schemeClr val="accent1">
                <a:satMod val="175000"/>
                <a:alpha val="40000"/>
              </a:schemeClr>
            </a:glow>
            <a:outerShdw blurRad="152400" dist="317500" dir="5400000" sx="90000" sy="-19000" rotWithShape="0">
              <a:prstClr val="black">
                <a:alpha val="15000"/>
              </a:prstClr>
            </a:outerShdw>
          </a:effectLst>
          <a:scene3d>
            <a:camera prst="perspectiveRelaxedModerately"/>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rgbClr val="0000FF"/>
                </a:solidFill>
                <a:latin typeface="Calibri" panose="020F0502020204030204" pitchFamily="34" charset="0"/>
                <a:cs typeface="Calibri" panose="020F0502020204030204" pitchFamily="34" charset="0"/>
              </a:rPr>
              <a:t>Major Family Practice  Challenges</a:t>
            </a:r>
            <a:endParaRPr lang="en-US" sz="2400" b="1" dirty="0">
              <a:solidFill>
                <a:srgbClr val="0000FF"/>
              </a:solidFill>
              <a:latin typeface="Calibri" panose="020F0502020204030204" pitchFamily="34" charset="0"/>
              <a:cs typeface="Calibri" panose="020F0502020204030204" pitchFamily="34" charset="0"/>
            </a:endParaRPr>
          </a:p>
        </p:txBody>
      </p:sp>
      <p:sp>
        <p:nvSpPr>
          <p:cNvPr id="2" name="TextBox 1"/>
          <p:cNvSpPr txBox="1"/>
          <p:nvPr/>
        </p:nvSpPr>
        <p:spPr>
          <a:xfrm>
            <a:off x="0" y="1524000"/>
            <a:ext cx="2438400" cy="3139321"/>
          </a:xfrm>
          <a:prstGeom prst="rect">
            <a:avLst/>
          </a:prstGeom>
          <a:noFill/>
        </p:spPr>
        <p:txBody>
          <a:bodyPr wrap="square" rtlCol="0">
            <a:spAutoFit/>
          </a:bodyPr>
          <a:lstStyle/>
          <a:p>
            <a:pPr marL="285750" lvl="0" indent="-285750">
              <a:buFont typeface="Arial" pitchFamily="34" charset="0"/>
              <a:buChar char="•"/>
            </a:pPr>
            <a:r>
              <a:rPr lang="en-US" b="1" u="sng" dirty="0" smtClean="0">
                <a:latin typeface="Calibri" panose="020F0502020204030204" pitchFamily="34" charset="0"/>
                <a:cs typeface="Calibri" panose="020F0502020204030204" pitchFamily="34" charset="0"/>
              </a:rPr>
              <a:t>Limited </a:t>
            </a:r>
            <a:r>
              <a:rPr lang="en-US" b="1" u="sng" dirty="0">
                <a:latin typeface="Calibri" panose="020F0502020204030204" pitchFamily="34" charset="0"/>
                <a:cs typeface="Calibri" panose="020F0502020204030204" pitchFamily="34" charset="0"/>
              </a:rPr>
              <a:t>political commitment </a:t>
            </a:r>
            <a:endParaRPr lang="en-US" b="1" u="sng" dirty="0" smtClean="0">
              <a:latin typeface="Calibri" panose="020F0502020204030204" pitchFamily="34" charset="0"/>
              <a:cs typeface="Calibri" panose="020F0502020204030204" pitchFamily="34" charset="0"/>
            </a:endParaRPr>
          </a:p>
          <a:p>
            <a:pPr lvl="0"/>
            <a:r>
              <a:rPr lang="en-US" b="1" dirty="0">
                <a:latin typeface="Calibri" panose="020F0502020204030204" pitchFamily="34" charset="0"/>
                <a:cs typeface="Calibri" panose="020F0502020204030204" pitchFamily="34" charset="0"/>
              </a:rPr>
              <a:t> </a:t>
            </a:r>
            <a:r>
              <a:rPr lang="en-US" b="1" dirty="0" smtClean="0">
                <a:latin typeface="Calibri" panose="020F0502020204030204" pitchFamily="34" charset="0"/>
                <a:cs typeface="Calibri" panose="020F0502020204030204" pitchFamily="34" charset="0"/>
              </a:rPr>
              <a:t>     (</a:t>
            </a:r>
            <a:r>
              <a:rPr lang="en-US" b="1" dirty="0">
                <a:latin typeface="Calibri" panose="020F0502020204030204" pitchFamily="34" charset="0"/>
                <a:cs typeface="Calibri" panose="020F0502020204030204" pitchFamily="34" charset="0"/>
              </a:rPr>
              <a:t>G2&amp; G3)  </a:t>
            </a:r>
          </a:p>
          <a:p>
            <a:pPr marL="285750" indent="-285750">
              <a:buFont typeface="Arial" pitchFamily="34" charset="0"/>
              <a:buChar char="•"/>
            </a:pPr>
            <a:r>
              <a:rPr lang="en-US" b="1" dirty="0">
                <a:latin typeface="Calibri" panose="020F0502020204030204" pitchFamily="34" charset="0"/>
                <a:cs typeface="Calibri" panose="020F0502020204030204" pitchFamily="34" charset="0"/>
              </a:rPr>
              <a:t>MoH provides less than 50% of </a:t>
            </a:r>
            <a:r>
              <a:rPr lang="en-US" b="1" dirty="0" smtClean="0">
                <a:latin typeface="Calibri" panose="020F0502020204030204" pitchFamily="34" charset="0"/>
                <a:cs typeface="Calibri" panose="020F0502020204030204" pitchFamily="34" charset="0"/>
              </a:rPr>
              <a:t>OPS </a:t>
            </a:r>
            <a:endParaRPr lang="en-US" b="1" dirty="0">
              <a:latin typeface="Calibri" panose="020F0502020204030204" pitchFamily="34" charset="0"/>
              <a:cs typeface="Calibri" panose="020F0502020204030204" pitchFamily="34" charset="0"/>
            </a:endParaRPr>
          </a:p>
          <a:p>
            <a:pPr marL="285750" lvl="0" indent="-285750">
              <a:buFont typeface="Arial" pitchFamily="34" charset="0"/>
              <a:buChar char="•"/>
            </a:pPr>
            <a:r>
              <a:rPr lang="en-US" b="1" dirty="0" smtClean="0">
                <a:latin typeface="Calibri" panose="020F0502020204030204" pitchFamily="34" charset="0"/>
                <a:cs typeface="Calibri" panose="020F0502020204030204" pitchFamily="34" charset="0"/>
              </a:rPr>
              <a:t>Patchy implementation </a:t>
            </a:r>
          </a:p>
          <a:p>
            <a:pPr lvl="0"/>
            <a:r>
              <a:rPr lang="en-US" b="1" dirty="0">
                <a:latin typeface="Calibri" panose="020F0502020204030204" pitchFamily="34" charset="0"/>
                <a:cs typeface="Calibri" panose="020F0502020204030204" pitchFamily="34" charset="0"/>
              </a:rPr>
              <a:t> </a:t>
            </a:r>
            <a:r>
              <a:rPr lang="en-US" b="1" dirty="0" smtClean="0">
                <a:latin typeface="Calibri" panose="020F0502020204030204" pitchFamily="34" charset="0"/>
                <a:cs typeface="Calibri" panose="020F0502020204030204" pitchFamily="34" charset="0"/>
              </a:rPr>
              <a:t>     of EHSP </a:t>
            </a:r>
            <a:endParaRPr lang="en-US" b="1" dirty="0">
              <a:latin typeface="Calibri" panose="020F0502020204030204" pitchFamily="34" charset="0"/>
              <a:cs typeface="Calibri" panose="020F0502020204030204" pitchFamily="34" charset="0"/>
            </a:endParaRPr>
          </a:p>
          <a:p>
            <a:pPr marL="285750" lvl="0" indent="-285750">
              <a:buFont typeface="Arial" pitchFamily="34" charset="0"/>
              <a:buChar char="•"/>
            </a:pPr>
            <a:r>
              <a:rPr lang="en-US" b="1" dirty="0" smtClean="0">
                <a:latin typeface="Calibri" panose="020F0502020204030204" pitchFamily="34" charset="0"/>
                <a:cs typeface="Calibri" panose="020F0502020204030204" pitchFamily="34" charset="0"/>
              </a:rPr>
              <a:t>Fragmented District Health Management </a:t>
            </a:r>
            <a:endParaRPr lang="en-US" b="1" dirty="0">
              <a:latin typeface="Calibri" panose="020F0502020204030204" pitchFamily="34" charset="0"/>
              <a:cs typeface="Calibri" panose="020F0502020204030204" pitchFamily="34" charset="0"/>
            </a:endParaRPr>
          </a:p>
          <a:p>
            <a:endParaRPr lang="en-US" dirty="0">
              <a:latin typeface="Calibri" panose="020F0502020204030204" pitchFamily="34" charset="0"/>
              <a:cs typeface="Calibri" panose="020F0502020204030204" pitchFamily="34" charset="0"/>
            </a:endParaRPr>
          </a:p>
        </p:txBody>
      </p:sp>
      <p:sp>
        <p:nvSpPr>
          <p:cNvPr id="8" name="TextBox 7"/>
          <p:cNvSpPr txBox="1"/>
          <p:nvPr/>
        </p:nvSpPr>
        <p:spPr>
          <a:xfrm>
            <a:off x="6553200" y="1600200"/>
            <a:ext cx="2476499" cy="2585323"/>
          </a:xfrm>
          <a:prstGeom prst="rect">
            <a:avLst/>
          </a:prstGeom>
          <a:noFill/>
        </p:spPr>
        <p:txBody>
          <a:bodyPr wrap="square" rtlCol="0">
            <a:spAutoFit/>
          </a:bodyPr>
          <a:lstStyle/>
          <a:p>
            <a:pPr marL="285750" lvl="0" indent="-285750">
              <a:buFont typeface="Arial" pitchFamily="34" charset="0"/>
              <a:buChar char="•"/>
            </a:pPr>
            <a:r>
              <a:rPr lang="en-US" b="1" u="sng" dirty="0" smtClean="0">
                <a:latin typeface="Calibri" panose="020F0502020204030204" pitchFamily="34" charset="0"/>
                <a:cs typeface="Calibri" panose="020F0502020204030204" pitchFamily="34" charset="0"/>
              </a:rPr>
              <a:t>Provides </a:t>
            </a:r>
            <a:r>
              <a:rPr lang="en-US" b="1" u="sng" dirty="0">
                <a:latin typeface="Calibri" panose="020F0502020204030204" pitchFamily="34" charset="0"/>
                <a:cs typeface="Calibri" panose="020F0502020204030204" pitchFamily="34" charset="0"/>
              </a:rPr>
              <a:t>more than 50% of </a:t>
            </a:r>
            <a:r>
              <a:rPr lang="en-US" b="1" u="sng" dirty="0" smtClean="0">
                <a:latin typeface="Calibri" panose="020F0502020204030204" pitchFamily="34" charset="0"/>
                <a:cs typeface="Calibri" panose="020F0502020204030204" pitchFamily="34" charset="0"/>
              </a:rPr>
              <a:t>outpatient services</a:t>
            </a:r>
            <a:endParaRPr lang="en-US" b="1" u="sng" dirty="0">
              <a:latin typeface="Calibri" panose="020F0502020204030204" pitchFamily="34" charset="0"/>
              <a:cs typeface="Calibri" panose="020F0502020204030204" pitchFamily="34" charset="0"/>
            </a:endParaRPr>
          </a:p>
          <a:p>
            <a:pPr marL="285750" lvl="0" indent="-285750">
              <a:buFont typeface="Arial" pitchFamily="34" charset="0"/>
              <a:buChar char="•"/>
            </a:pPr>
            <a:r>
              <a:rPr lang="en-US" b="1" dirty="0">
                <a:latin typeface="Calibri" panose="020F0502020204030204" pitchFamily="34" charset="0"/>
                <a:cs typeface="Calibri" panose="020F0502020204030204" pitchFamily="34" charset="0"/>
              </a:rPr>
              <a:t>L</a:t>
            </a:r>
            <a:r>
              <a:rPr lang="en-US" b="1" dirty="0" smtClean="0">
                <a:latin typeface="Calibri" panose="020F0502020204030204" pitchFamily="34" charset="0"/>
                <a:cs typeface="Calibri" panose="020F0502020204030204" pitchFamily="34" charset="0"/>
              </a:rPr>
              <a:t>ack </a:t>
            </a:r>
            <a:r>
              <a:rPr lang="en-US" b="1" dirty="0">
                <a:latin typeface="Calibri" panose="020F0502020204030204" pitchFamily="34" charset="0"/>
                <a:cs typeface="Calibri" panose="020F0502020204030204" pitchFamily="34" charset="0"/>
              </a:rPr>
              <a:t>capacity to effectively </a:t>
            </a:r>
            <a:r>
              <a:rPr lang="en-US" b="1" dirty="0" smtClean="0">
                <a:latin typeface="Calibri" panose="020F0502020204030204" pitchFamily="34" charset="0"/>
                <a:cs typeface="Calibri" panose="020F0502020204030204" pitchFamily="34" charset="0"/>
              </a:rPr>
              <a:t>engage with PHS</a:t>
            </a:r>
          </a:p>
          <a:p>
            <a:pPr marL="285750" lvl="0" indent="-285750">
              <a:buFont typeface="Arial" pitchFamily="34" charset="0"/>
              <a:buChar char="•"/>
            </a:pPr>
            <a:r>
              <a:rPr lang="en-US" b="1" dirty="0" smtClean="0">
                <a:latin typeface="Calibri" panose="020F0502020204030204" pitchFamily="34" charset="0"/>
                <a:cs typeface="Calibri" panose="020F0502020204030204" pitchFamily="34" charset="0"/>
              </a:rPr>
              <a:t>Weak enforcement of regulations </a:t>
            </a:r>
            <a:endParaRPr lang="en-US" b="1" dirty="0">
              <a:latin typeface="Calibri" panose="020F0502020204030204" pitchFamily="34" charset="0"/>
              <a:cs typeface="Calibri" panose="020F0502020204030204" pitchFamily="34" charset="0"/>
            </a:endParaRPr>
          </a:p>
          <a:p>
            <a:endParaRPr lang="en-US" dirty="0">
              <a:latin typeface="Calibri" panose="020F0502020204030204" pitchFamily="34" charset="0"/>
              <a:cs typeface="Calibri" panose="020F0502020204030204" pitchFamily="34" charset="0"/>
            </a:endParaRPr>
          </a:p>
        </p:txBody>
      </p:sp>
      <p:sp>
        <p:nvSpPr>
          <p:cNvPr id="10" name="TextBox 9"/>
          <p:cNvSpPr txBox="1"/>
          <p:nvPr/>
        </p:nvSpPr>
        <p:spPr>
          <a:xfrm>
            <a:off x="2362200" y="219670"/>
            <a:ext cx="4354344" cy="646331"/>
          </a:xfrm>
          <a:prstGeom prst="rect">
            <a:avLst/>
          </a:prstGeom>
          <a:noFill/>
        </p:spPr>
        <p:txBody>
          <a:bodyPr wrap="square" rtlCol="0">
            <a:spAutoFit/>
          </a:bodyPr>
          <a:lstStyle/>
          <a:p>
            <a:pPr marL="285750" indent="-285750">
              <a:buFont typeface="Arial" pitchFamily="34" charset="0"/>
              <a:buChar char="•"/>
            </a:pPr>
            <a:r>
              <a:rPr lang="en-US" b="1" u="sng" dirty="0" smtClean="0">
                <a:latin typeface="Calibri" panose="020F0502020204030204" pitchFamily="34" charset="0"/>
                <a:cs typeface="Calibri" panose="020F0502020204030204" pitchFamily="34" charset="0"/>
              </a:rPr>
              <a:t>Low </a:t>
            </a:r>
            <a:r>
              <a:rPr lang="en-US" b="1" u="sng" dirty="0">
                <a:latin typeface="Calibri" panose="020F0502020204030204" pitchFamily="34" charset="0"/>
                <a:cs typeface="Calibri" panose="020F0502020204030204" pitchFamily="34" charset="0"/>
              </a:rPr>
              <a:t>community </a:t>
            </a:r>
            <a:r>
              <a:rPr lang="en-US" b="1" u="sng" dirty="0" smtClean="0">
                <a:latin typeface="Calibri" panose="020F0502020204030204" pitchFamily="34" charset="0"/>
                <a:cs typeface="Calibri" panose="020F0502020204030204" pitchFamily="34" charset="0"/>
              </a:rPr>
              <a:t>awareness </a:t>
            </a:r>
          </a:p>
          <a:p>
            <a:pPr marL="285750" indent="-285750">
              <a:buFont typeface="Arial" pitchFamily="34" charset="0"/>
              <a:buChar char="•"/>
            </a:pPr>
            <a:r>
              <a:rPr lang="en-US" b="1" dirty="0" smtClean="0">
                <a:latin typeface="Calibri" panose="020F0502020204030204" pitchFamily="34" charset="0"/>
                <a:cs typeface="Calibri" panose="020F0502020204030204" pitchFamily="34" charset="0"/>
              </a:rPr>
              <a:t>Limited </a:t>
            </a:r>
            <a:r>
              <a:rPr lang="en-US" b="1" dirty="0">
                <a:latin typeface="Calibri" panose="020F0502020204030204" pitchFamily="34" charset="0"/>
                <a:cs typeface="Calibri" panose="020F0502020204030204" pitchFamily="34" charset="0"/>
              </a:rPr>
              <a:t>demand </a:t>
            </a:r>
            <a:r>
              <a:rPr lang="en-US" b="1" dirty="0" smtClean="0">
                <a:latin typeface="Calibri" panose="020F0502020204030204" pitchFamily="34" charset="0"/>
                <a:cs typeface="Calibri" panose="020F0502020204030204" pitchFamily="34" charset="0"/>
              </a:rPr>
              <a:t>of </a:t>
            </a:r>
            <a:r>
              <a:rPr lang="en-US" b="1" dirty="0">
                <a:latin typeface="Calibri" panose="020F0502020204030204" pitchFamily="34" charset="0"/>
                <a:cs typeface="Calibri" panose="020F0502020204030204" pitchFamily="34" charset="0"/>
              </a:rPr>
              <a:t>family </a:t>
            </a:r>
            <a:r>
              <a:rPr lang="en-US" b="1" dirty="0" smtClean="0">
                <a:latin typeface="Calibri" panose="020F0502020204030204" pitchFamily="34" charset="0"/>
                <a:cs typeface="Calibri" panose="020F0502020204030204" pitchFamily="34" charset="0"/>
              </a:rPr>
              <a:t>physicians</a:t>
            </a:r>
          </a:p>
        </p:txBody>
      </p:sp>
      <p:sp>
        <p:nvSpPr>
          <p:cNvPr id="11" name="TextBox 10"/>
          <p:cNvSpPr txBox="1"/>
          <p:nvPr/>
        </p:nvSpPr>
        <p:spPr>
          <a:xfrm>
            <a:off x="2057400" y="5316308"/>
            <a:ext cx="5314951" cy="923330"/>
          </a:xfrm>
          <a:prstGeom prst="rect">
            <a:avLst/>
          </a:prstGeom>
          <a:noFill/>
        </p:spPr>
        <p:txBody>
          <a:bodyPr wrap="square" rtlCol="0">
            <a:spAutoFit/>
          </a:bodyPr>
          <a:lstStyle/>
          <a:p>
            <a:pPr marL="342900" lvl="0" indent="-342900">
              <a:buFont typeface="Arial" pitchFamily="34" charset="0"/>
              <a:buChar char="•"/>
            </a:pPr>
            <a:r>
              <a:rPr lang="en-US" b="1" dirty="0" smtClean="0">
                <a:latin typeface="Calibri" panose="020F0502020204030204" pitchFamily="34" charset="0"/>
                <a:cs typeface="Calibri" panose="020F0502020204030204" pitchFamily="34" charset="0"/>
              </a:rPr>
              <a:t>20</a:t>
            </a:r>
            <a:r>
              <a:rPr lang="en-US" b="1" dirty="0">
                <a:latin typeface="Calibri" panose="020F0502020204030204" pitchFamily="34" charset="0"/>
                <a:cs typeface="Calibri" panose="020F0502020204030204" pitchFamily="34" charset="0"/>
              </a:rPr>
              <a:t>% </a:t>
            </a:r>
            <a:r>
              <a:rPr lang="en-US" b="1" dirty="0" smtClean="0">
                <a:latin typeface="Calibri" panose="020F0502020204030204" pitchFamily="34" charset="0"/>
                <a:cs typeface="Calibri" panose="020F0502020204030204" pitchFamily="34" charset="0"/>
              </a:rPr>
              <a:t>of  </a:t>
            </a:r>
            <a:r>
              <a:rPr lang="en-US" b="1" dirty="0">
                <a:latin typeface="Calibri" panose="020F0502020204030204" pitchFamily="34" charset="0"/>
                <a:cs typeface="Calibri" panose="020F0502020204030204" pitchFamily="34" charset="0"/>
              </a:rPr>
              <a:t>medical </a:t>
            </a:r>
            <a:r>
              <a:rPr lang="en-US" b="1" dirty="0" smtClean="0">
                <a:latin typeface="Calibri" panose="020F0502020204030204" pitchFamily="34" charset="0"/>
                <a:cs typeface="Calibri" panose="020F0502020204030204" pitchFamily="34" charset="0"/>
              </a:rPr>
              <a:t>schools have FM Departments</a:t>
            </a:r>
          </a:p>
          <a:p>
            <a:pPr marL="342900" lvl="0" indent="-342900">
              <a:buFont typeface="Arial" pitchFamily="34" charset="0"/>
              <a:buChar char="•"/>
            </a:pPr>
            <a:r>
              <a:rPr lang="en-US" b="1" u="sng" dirty="0" smtClean="0">
                <a:latin typeface="Calibri" panose="020F0502020204030204" pitchFamily="34" charset="0"/>
                <a:cs typeface="Calibri" panose="020F0502020204030204" pitchFamily="34" charset="0"/>
              </a:rPr>
              <a:t>Low production of Family Medicine  specialists </a:t>
            </a:r>
            <a:endParaRPr lang="en-US" b="1" u="sng" dirty="0">
              <a:latin typeface="Calibri" panose="020F0502020204030204" pitchFamily="34" charset="0"/>
              <a:cs typeface="Calibri" panose="020F0502020204030204" pitchFamily="34" charset="0"/>
            </a:endParaRPr>
          </a:p>
          <a:p>
            <a:pPr marL="342900" indent="-342900">
              <a:buFont typeface="Arial" pitchFamily="34" charset="0"/>
              <a:buChar char="•"/>
            </a:pPr>
            <a:r>
              <a:rPr lang="en-US" b="1" dirty="0" smtClean="0">
                <a:latin typeface="Calibri" panose="020F0502020204030204" pitchFamily="34" charset="0"/>
                <a:cs typeface="Calibri" panose="020F0502020204030204" pitchFamily="34" charset="0"/>
              </a:rPr>
              <a:t>Lack </a:t>
            </a:r>
            <a:r>
              <a:rPr lang="en-US" b="1" dirty="0">
                <a:latin typeface="Calibri" panose="020F0502020204030204" pitchFamily="34" charset="0"/>
                <a:cs typeface="Calibri" panose="020F0502020204030204" pitchFamily="34" charset="0"/>
              </a:rPr>
              <a:t>of exposure to FM at undergraduate </a:t>
            </a:r>
            <a:r>
              <a:rPr lang="en-US" b="1" dirty="0" smtClean="0">
                <a:latin typeface="Calibri" panose="020F0502020204030204" pitchFamily="34" charset="0"/>
                <a:cs typeface="Calibri" panose="020F0502020204030204" pitchFamily="34" charset="0"/>
              </a:rPr>
              <a:t>level</a:t>
            </a:r>
            <a:endParaRPr lang="en-US" b="1" dirty="0">
              <a:latin typeface="Calibri" panose="020F0502020204030204" pitchFamily="34" charset="0"/>
              <a:cs typeface="Calibri" panose="020F0502020204030204" pitchFamily="34" charset="0"/>
            </a:endParaRPr>
          </a:p>
        </p:txBody>
      </p:sp>
      <p:sp>
        <p:nvSpPr>
          <p:cNvPr id="5" name="Rectangle 4"/>
          <p:cNvSpPr/>
          <p:nvPr/>
        </p:nvSpPr>
        <p:spPr>
          <a:xfrm>
            <a:off x="76200" y="2743200"/>
            <a:ext cx="1883107" cy="914400"/>
          </a:xfrm>
          <a:prstGeom prst="rect">
            <a:avLst/>
          </a:prstGeom>
          <a:solidFill>
            <a:schemeClr val="bg1">
              <a:lumMod val="85000"/>
            </a:schemeClr>
          </a:solidFill>
          <a:ln>
            <a:solidFill>
              <a:schemeClr val="bg1">
                <a:lumMod val="8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rgbClr val="0000FF"/>
                </a:solidFill>
                <a:latin typeface="Calibri" panose="020F0502020204030204" pitchFamily="34" charset="0"/>
                <a:cs typeface="Calibri" panose="020F0502020204030204" pitchFamily="34" charset="0"/>
              </a:rPr>
              <a:t>Ministries of Health </a:t>
            </a:r>
          </a:p>
        </p:txBody>
      </p:sp>
      <p:sp>
        <p:nvSpPr>
          <p:cNvPr id="13" name="Rectangle 12"/>
          <p:cNvSpPr/>
          <p:nvPr/>
        </p:nvSpPr>
        <p:spPr>
          <a:xfrm>
            <a:off x="3603293" y="5403586"/>
            <a:ext cx="1883107" cy="914400"/>
          </a:xfrm>
          <a:prstGeom prst="rect">
            <a:avLst/>
          </a:prstGeom>
          <a:solidFill>
            <a:schemeClr val="bg1">
              <a:lumMod val="85000"/>
            </a:schemeClr>
          </a:solidFill>
          <a:ln>
            <a:solidFill>
              <a:schemeClr val="bg1">
                <a:lumMod val="8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0000FF"/>
                </a:solidFill>
                <a:latin typeface="Calibri" panose="020F0502020204030204" pitchFamily="34" charset="0"/>
                <a:cs typeface="Calibri" panose="020F0502020204030204" pitchFamily="34" charset="0"/>
              </a:rPr>
              <a:t>Family Medicine Departments </a:t>
            </a:r>
            <a:endParaRPr lang="en-US" b="1" dirty="0">
              <a:solidFill>
                <a:srgbClr val="0000FF"/>
              </a:solidFill>
              <a:latin typeface="Calibri" panose="020F0502020204030204" pitchFamily="34" charset="0"/>
              <a:cs typeface="Calibri" panose="020F0502020204030204" pitchFamily="34" charset="0"/>
            </a:endParaRPr>
          </a:p>
        </p:txBody>
      </p:sp>
      <p:sp>
        <p:nvSpPr>
          <p:cNvPr id="14" name="Rectangle 13"/>
          <p:cNvSpPr/>
          <p:nvPr/>
        </p:nvSpPr>
        <p:spPr>
          <a:xfrm>
            <a:off x="6887776" y="2636460"/>
            <a:ext cx="1883107" cy="914400"/>
          </a:xfrm>
          <a:prstGeom prst="rect">
            <a:avLst/>
          </a:prstGeom>
          <a:solidFill>
            <a:schemeClr val="bg1">
              <a:lumMod val="85000"/>
            </a:schemeClr>
          </a:solidFill>
          <a:ln>
            <a:solidFill>
              <a:schemeClr val="bg1">
                <a:lumMod val="8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0000FF"/>
                </a:solidFill>
                <a:latin typeface="Calibri" panose="020F0502020204030204" pitchFamily="34" charset="0"/>
                <a:cs typeface="Calibri" panose="020F0502020204030204" pitchFamily="34" charset="0"/>
              </a:rPr>
              <a:t>Private Health Sector</a:t>
            </a:r>
            <a:endParaRPr lang="en-US" b="1" dirty="0">
              <a:solidFill>
                <a:srgbClr val="0000FF"/>
              </a:solidFill>
              <a:latin typeface="Calibri" panose="020F0502020204030204" pitchFamily="34" charset="0"/>
              <a:cs typeface="Calibri" panose="020F0502020204030204" pitchFamily="34" charset="0"/>
            </a:endParaRPr>
          </a:p>
        </p:txBody>
      </p:sp>
      <p:sp>
        <p:nvSpPr>
          <p:cNvPr id="15" name="Rectangle 14"/>
          <p:cNvSpPr/>
          <p:nvPr/>
        </p:nvSpPr>
        <p:spPr>
          <a:xfrm>
            <a:off x="3374693" y="85635"/>
            <a:ext cx="1883107" cy="914400"/>
          </a:xfrm>
          <a:prstGeom prst="rect">
            <a:avLst/>
          </a:prstGeom>
          <a:solidFill>
            <a:schemeClr val="bg1">
              <a:lumMod val="85000"/>
            </a:schemeClr>
          </a:solidFill>
          <a:ln>
            <a:solidFill>
              <a:schemeClr val="bg1">
                <a:lumMod val="8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0000FF"/>
                </a:solidFill>
                <a:latin typeface="Calibri" panose="020F0502020204030204" pitchFamily="34" charset="0"/>
                <a:cs typeface="Calibri" panose="020F0502020204030204" pitchFamily="34" charset="0"/>
              </a:rPr>
              <a:t>Communities</a:t>
            </a:r>
            <a:endParaRPr lang="en-US" b="1" dirty="0">
              <a:solidFill>
                <a:srgbClr val="0000FF"/>
              </a:solidFill>
              <a:latin typeface="Calibri" panose="020F0502020204030204" pitchFamily="34" charset="0"/>
              <a:cs typeface="Calibri" panose="020F0502020204030204" pitchFamily="34" charset="0"/>
            </a:endParaRPr>
          </a:p>
        </p:txBody>
      </p:sp>
      <p:sp>
        <p:nvSpPr>
          <p:cNvPr id="16" name="TextBox 15"/>
          <p:cNvSpPr txBox="1"/>
          <p:nvPr/>
        </p:nvSpPr>
        <p:spPr>
          <a:xfrm>
            <a:off x="8407019" y="6488668"/>
            <a:ext cx="736981" cy="369332"/>
          </a:xfrm>
          <a:prstGeom prst="rect">
            <a:avLst/>
          </a:prstGeom>
          <a:noFill/>
        </p:spPr>
        <p:txBody>
          <a:bodyPr wrap="square" rtlCol="0">
            <a:spAutoFit/>
          </a:bodyPr>
          <a:lstStyle/>
          <a:p>
            <a:pPr algn="ctr"/>
            <a:r>
              <a:rPr lang="en-US" b="1" dirty="0" smtClean="0"/>
              <a:t>22/25</a:t>
            </a:r>
            <a:endParaRPr lang="en-US" b="1" dirty="0"/>
          </a:p>
        </p:txBody>
      </p:sp>
      <p:sp>
        <p:nvSpPr>
          <p:cNvPr id="7" name="TextBox 6">
            <a:hlinkClick r:id="rId4" action="ppaction://hlinkfile"/>
          </p:cNvPr>
          <p:cNvSpPr txBox="1"/>
          <p:nvPr/>
        </p:nvSpPr>
        <p:spPr>
          <a:xfrm>
            <a:off x="7945476" y="4979411"/>
            <a:ext cx="1134187" cy="276999"/>
          </a:xfrm>
          <a:prstGeom prst="rect">
            <a:avLst/>
          </a:prstGeom>
          <a:solidFill>
            <a:schemeClr val="bg1">
              <a:lumMod val="85000"/>
            </a:schemeClr>
          </a:solidFill>
        </p:spPr>
        <p:txBody>
          <a:bodyPr wrap="square" rtlCol="0">
            <a:spAutoFit/>
          </a:bodyPr>
          <a:lstStyle/>
          <a:p>
            <a:r>
              <a:rPr lang="en-US" sz="1200" dirty="0" smtClean="0"/>
              <a:t>Hyperlink</a:t>
            </a:r>
            <a:endParaRPr lang="en-US" sz="1200" dirty="0"/>
          </a:p>
        </p:txBody>
      </p:sp>
    </p:spTree>
    <p:extLst>
      <p:ext uri="{BB962C8B-B14F-4D97-AF65-F5344CB8AC3E}">
        <p14:creationId xmlns:p14="http://schemas.microsoft.com/office/powerpoint/2010/main" val="76659841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xit"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hidden"/>
                                      </p:to>
                                    </p:set>
                                  </p:childTnLst>
                                </p:cTn>
                              </p:par>
                            </p:childTnLst>
                          </p:cTn>
                        </p:par>
                        <p:par>
                          <p:cTn id="14" fill="hold">
                            <p:stCondLst>
                              <p:cond delay="0"/>
                            </p:stCondLst>
                            <p:childTnLst>
                              <p:par>
                                <p:cTn id="15" presetID="1"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hidden"/>
                                      </p:to>
                                    </p:set>
                                  </p:childTnLst>
                                </p:cTn>
                              </p:par>
                            </p:childTnLst>
                          </p:cTn>
                        </p:par>
                        <p:par>
                          <p:cTn id="21" fill="hold">
                            <p:stCondLst>
                              <p:cond delay="0"/>
                            </p:stCondLst>
                            <p:childTnLst>
                              <p:par>
                                <p:cTn id="22" presetID="1"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xit" presetSubtype="0" fill="hold" grpId="0" nodeType="clickEffect">
                                  <p:stCondLst>
                                    <p:cond delay="0"/>
                                  </p:stCondLst>
                                  <p:childTnLst>
                                    <p:set>
                                      <p:cBhvr>
                                        <p:cTn id="27" dur="1" fill="hold">
                                          <p:stCondLst>
                                            <p:cond delay="0"/>
                                          </p:stCondLst>
                                        </p:cTn>
                                        <p:tgtEl>
                                          <p:spTgt spid="13"/>
                                        </p:tgtEl>
                                        <p:attrNameLst>
                                          <p:attrName>style.visibility</p:attrName>
                                        </p:attrNameLst>
                                      </p:cBhvr>
                                      <p:to>
                                        <p:strVal val="hidden"/>
                                      </p:to>
                                    </p:set>
                                  </p:childTnLst>
                                </p:cTn>
                              </p:par>
                            </p:childTnLst>
                          </p:cTn>
                        </p:par>
                        <p:par>
                          <p:cTn id="28" fill="hold">
                            <p:stCondLst>
                              <p:cond delay="0"/>
                            </p:stCondLst>
                            <p:childTnLst>
                              <p:par>
                                <p:cTn id="29" presetID="1"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10" grpId="0"/>
      <p:bldP spid="11" grpId="0"/>
      <p:bldP spid="5" grpId="0" animBg="1"/>
      <p:bldP spid="13" grpId="0" animBg="1"/>
      <p:bldP spid="14" grpId="0" animBg="1"/>
      <p:bldP spid="1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p:cNvCxnSpPr/>
          <p:nvPr/>
        </p:nvCxnSpPr>
        <p:spPr>
          <a:xfrm>
            <a:off x="1752600" y="5562600"/>
            <a:ext cx="6477000" cy="0"/>
          </a:xfrm>
          <a:prstGeom prst="line">
            <a:avLst/>
          </a:prstGeom>
          <a:ln w="76200">
            <a:solidFill>
              <a:schemeClr val="bg1">
                <a:lumMod val="65000"/>
              </a:schemeClr>
            </a:solidFill>
          </a:ln>
          <a:scene3d>
            <a:camera prst="perspectiveAbove"/>
            <a:lightRig rig="threePt" dir="t"/>
          </a:scene3d>
          <a:sp3d>
            <a:bevelT prst="angle"/>
          </a:sp3d>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1752600" y="4038600"/>
            <a:ext cx="6477000" cy="0"/>
          </a:xfrm>
          <a:prstGeom prst="line">
            <a:avLst/>
          </a:prstGeom>
          <a:ln w="76200">
            <a:solidFill>
              <a:srgbClr val="FFFF00"/>
            </a:solidFill>
          </a:ln>
          <a:scene3d>
            <a:camera prst="perspectiveAbove"/>
            <a:lightRig rig="threePt" dir="t"/>
          </a:scene3d>
          <a:sp3d>
            <a:bevelT prst="angle"/>
          </a:sp3d>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762000" y="3810000"/>
            <a:ext cx="838200" cy="461665"/>
          </a:xfrm>
          <a:prstGeom prst="rect">
            <a:avLst/>
          </a:prstGeom>
          <a:solidFill>
            <a:srgbClr val="FFC000"/>
          </a:solidFill>
          <a:scene3d>
            <a:camera prst="orthographicFront"/>
            <a:lightRig rig="threePt" dir="t"/>
          </a:scene3d>
          <a:sp3d>
            <a:bevelT prst="angle"/>
          </a:sp3d>
        </p:spPr>
        <p:txBody>
          <a:bodyPr wrap="square" rtlCol="0">
            <a:spAutoFit/>
          </a:bodyPr>
          <a:lstStyle/>
          <a:p>
            <a:r>
              <a:rPr lang="en-US" sz="2400" b="1" dirty="0" smtClean="0"/>
              <a:t>2020</a:t>
            </a:r>
            <a:endParaRPr lang="en-US" sz="2400" b="1" dirty="0"/>
          </a:p>
        </p:txBody>
      </p:sp>
      <p:sp>
        <p:nvSpPr>
          <p:cNvPr id="14" name="TextBox 13"/>
          <p:cNvSpPr txBox="1"/>
          <p:nvPr/>
        </p:nvSpPr>
        <p:spPr>
          <a:xfrm>
            <a:off x="838200" y="5329535"/>
            <a:ext cx="838200" cy="461665"/>
          </a:xfrm>
          <a:prstGeom prst="rect">
            <a:avLst/>
          </a:prstGeom>
          <a:solidFill>
            <a:schemeClr val="bg1">
              <a:lumMod val="95000"/>
            </a:schemeClr>
          </a:solidFill>
          <a:ln>
            <a:solidFill>
              <a:schemeClr val="bg1">
                <a:lumMod val="65000"/>
              </a:schemeClr>
            </a:solidFill>
          </a:ln>
          <a:scene3d>
            <a:camera prst="orthographicFront"/>
            <a:lightRig rig="threePt" dir="t"/>
          </a:scene3d>
          <a:sp3d>
            <a:bevelT prst="angle"/>
          </a:sp3d>
        </p:spPr>
        <p:txBody>
          <a:bodyPr wrap="square" rtlCol="0">
            <a:spAutoFit/>
          </a:bodyPr>
          <a:lstStyle/>
          <a:p>
            <a:r>
              <a:rPr lang="en-US" sz="2400" b="1" dirty="0" smtClean="0"/>
              <a:t>2016</a:t>
            </a:r>
            <a:endParaRPr lang="en-US" sz="2400" b="1" dirty="0"/>
          </a:p>
        </p:txBody>
      </p:sp>
      <p:sp>
        <p:nvSpPr>
          <p:cNvPr id="15" name="TextBox 14"/>
          <p:cNvSpPr txBox="1"/>
          <p:nvPr/>
        </p:nvSpPr>
        <p:spPr>
          <a:xfrm>
            <a:off x="762000" y="838200"/>
            <a:ext cx="838200" cy="461665"/>
          </a:xfrm>
          <a:prstGeom prst="rect">
            <a:avLst/>
          </a:prstGeom>
          <a:solidFill>
            <a:schemeClr val="bg1">
              <a:lumMod val="75000"/>
            </a:schemeClr>
          </a:solidFill>
          <a:scene3d>
            <a:camera prst="orthographicFront"/>
            <a:lightRig rig="threePt" dir="t"/>
          </a:scene3d>
          <a:sp3d>
            <a:bevelT prst="angle"/>
          </a:sp3d>
        </p:spPr>
        <p:txBody>
          <a:bodyPr wrap="square" rtlCol="0">
            <a:spAutoFit/>
          </a:bodyPr>
          <a:lstStyle/>
          <a:p>
            <a:r>
              <a:rPr lang="en-US" sz="2400" b="1" dirty="0" smtClean="0"/>
              <a:t>2030</a:t>
            </a:r>
            <a:endParaRPr lang="en-US" sz="2400" b="1" dirty="0"/>
          </a:p>
        </p:txBody>
      </p:sp>
      <p:sp>
        <p:nvSpPr>
          <p:cNvPr id="21" name="TextBox 20"/>
          <p:cNvSpPr txBox="1"/>
          <p:nvPr/>
        </p:nvSpPr>
        <p:spPr>
          <a:xfrm>
            <a:off x="2895600" y="3989963"/>
            <a:ext cx="5410200" cy="1877437"/>
          </a:xfrm>
          <a:prstGeom prst="rect">
            <a:avLst/>
          </a:prstGeom>
          <a:noFill/>
        </p:spPr>
        <p:txBody>
          <a:bodyPr wrap="square" rtlCol="0">
            <a:spAutoFit/>
          </a:bodyPr>
          <a:lstStyle/>
          <a:p>
            <a:r>
              <a:rPr lang="en-US" sz="2400" b="1" dirty="0" smtClean="0"/>
              <a:t>Strategy 2: Bridging Program for GP in Family Medicine</a:t>
            </a:r>
          </a:p>
          <a:p>
            <a:endParaRPr lang="en-US" sz="2000" b="1" i="1" u="sng" dirty="0" smtClean="0"/>
          </a:p>
          <a:p>
            <a:r>
              <a:rPr lang="en-US" sz="2000" b="1" i="1" u="sng" dirty="0" smtClean="0"/>
              <a:t>Directed to GPs </a:t>
            </a:r>
            <a:r>
              <a:rPr lang="en-US" sz="2000" b="1" i="1" u="sng" dirty="0"/>
              <a:t>&gt; 5 Years of Experience</a:t>
            </a:r>
            <a:r>
              <a:rPr lang="en-US" sz="2400" b="1" i="1" u="sng" dirty="0"/>
              <a:t> </a:t>
            </a:r>
          </a:p>
          <a:p>
            <a:pPr algn="ctr"/>
            <a:r>
              <a:rPr lang="en-US" sz="2400" b="1" dirty="0" smtClean="0">
                <a:solidFill>
                  <a:schemeClr val="accent6">
                    <a:lumMod val="50000"/>
                  </a:schemeClr>
                </a:solidFill>
              </a:rPr>
              <a:t> </a:t>
            </a:r>
            <a:endParaRPr lang="en-US" sz="2400" b="1" dirty="0">
              <a:solidFill>
                <a:schemeClr val="accent6">
                  <a:lumMod val="50000"/>
                </a:schemeClr>
              </a:solidFill>
            </a:endParaRPr>
          </a:p>
        </p:txBody>
      </p:sp>
      <p:sp>
        <p:nvSpPr>
          <p:cNvPr id="22" name="TextBox 21"/>
          <p:cNvSpPr txBox="1"/>
          <p:nvPr/>
        </p:nvSpPr>
        <p:spPr>
          <a:xfrm>
            <a:off x="2286000" y="1905000"/>
            <a:ext cx="5181600" cy="1815882"/>
          </a:xfrm>
          <a:prstGeom prst="rect">
            <a:avLst/>
          </a:prstGeom>
          <a:noFill/>
        </p:spPr>
        <p:txBody>
          <a:bodyPr wrap="square" rtlCol="0">
            <a:spAutoFit/>
          </a:bodyPr>
          <a:lstStyle/>
          <a:p>
            <a:r>
              <a:rPr lang="en-US" sz="2400" b="1" dirty="0" smtClean="0">
                <a:cs typeface="Arial" pitchFamily="34" charset="0"/>
              </a:rPr>
              <a:t>Strategy </a:t>
            </a:r>
            <a:r>
              <a:rPr lang="en-US" sz="2400" b="1" dirty="0">
                <a:cs typeface="Arial" pitchFamily="34" charset="0"/>
              </a:rPr>
              <a:t>1</a:t>
            </a:r>
            <a:r>
              <a:rPr lang="en-US" sz="2400" b="1" dirty="0" smtClean="0">
                <a:cs typeface="Arial" pitchFamily="34" charset="0"/>
              </a:rPr>
              <a:t>: </a:t>
            </a:r>
            <a:r>
              <a:rPr lang="en-US" sz="2400" b="1" dirty="0">
                <a:cs typeface="Arial" pitchFamily="34" charset="0"/>
              </a:rPr>
              <a:t>Increase Number of Family Medicine </a:t>
            </a:r>
            <a:r>
              <a:rPr lang="en-US" sz="2400" b="1" dirty="0" smtClean="0">
                <a:cs typeface="Arial" pitchFamily="34" charset="0"/>
              </a:rPr>
              <a:t>Specialists </a:t>
            </a:r>
          </a:p>
          <a:p>
            <a:endParaRPr lang="en-US" sz="2000" b="1" i="1" u="sng" dirty="0" smtClean="0">
              <a:cs typeface="Arial" pitchFamily="34" charset="0"/>
            </a:endParaRPr>
          </a:p>
          <a:p>
            <a:r>
              <a:rPr lang="en-US" sz="2000" b="1" i="1" u="sng" dirty="0" smtClean="0">
                <a:cs typeface="Arial" pitchFamily="34" charset="0"/>
              </a:rPr>
              <a:t>Directed to Newly </a:t>
            </a:r>
            <a:r>
              <a:rPr lang="en-US" sz="2000" b="1" i="1" u="sng" dirty="0">
                <a:cs typeface="Arial" pitchFamily="34" charset="0"/>
              </a:rPr>
              <a:t>Medical Graduates</a:t>
            </a:r>
          </a:p>
          <a:p>
            <a:pPr algn="ctr"/>
            <a:endParaRPr lang="en-US" sz="2400" dirty="0">
              <a:solidFill>
                <a:schemeClr val="bg2">
                  <a:lumMod val="25000"/>
                </a:schemeClr>
              </a:solidFill>
            </a:endParaRPr>
          </a:p>
        </p:txBody>
      </p:sp>
      <p:cxnSp>
        <p:nvCxnSpPr>
          <p:cNvPr id="28" name="Straight Connector 27"/>
          <p:cNvCxnSpPr/>
          <p:nvPr/>
        </p:nvCxnSpPr>
        <p:spPr>
          <a:xfrm>
            <a:off x="1828800" y="1071265"/>
            <a:ext cx="6477000" cy="0"/>
          </a:xfrm>
          <a:prstGeom prst="line">
            <a:avLst/>
          </a:prstGeom>
          <a:ln w="76200">
            <a:solidFill>
              <a:srgbClr val="6C7A54"/>
            </a:solidFill>
          </a:ln>
          <a:scene3d>
            <a:camera prst="perspectiveAbove"/>
            <a:lightRig rig="threePt" dir="t"/>
          </a:scene3d>
          <a:sp3d>
            <a:bevelT prst="angle"/>
          </a:sp3d>
        </p:spPr>
        <p:style>
          <a:lnRef idx="1">
            <a:schemeClr val="accent1"/>
          </a:lnRef>
          <a:fillRef idx="0">
            <a:schemeClr val="accent1"/>
          </a:fillRef>
          <a:effectRef idx="0">
            <a:schemeClr val="accent1"/>
          </a:effectRef>
          <a:fontRef idx="minor">
            <a:schemeClr val="tx1"/>
          </a:fontRef>
        </p:style>
      </p:cxnSp>
      <p:sp>
        <p:nvSpPr>
          <p:cNvPr id="31" name="Right Arrow 30"/>
          <p:cNvSpPr/>
          <p:nvPr/>
        </p:nvSpPr>
        <p:spPr>
          <a:xfrm rot="16200000">
            <a:off x="-89585" y="3108582"/>
            <a:ext cx="4417367" cy="486202"/>
          </a:xfrm>
          <a:prstGeom prst="rightArrow">
            <a:avLst/>
          </a:prstGeom>
          <a:solidFill>
            <a:schemeClr val="bg1">
              <a:lumMod val="75000"/>
            </a:schemeClr>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2" name="Right Arrow 31"/>
          <p:cNvSpPr/>
          <p:nvPr/>
        </p:nvSpPr>
        <p:spPr>
          <a:xfrm rot="16200000">
            <a:off x="2089793" y="4670683"/>
            <a:ext cx="1293168" cy="486202"/>
          </a:xfrm>
          <a:prstGeom prst="rightArrow">
            <a:avLst/>
          </a:prstGeom>
          <a:solidFill>
            <a:srgbClr val="FFC000"/>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6">
                  <a:lumMod val="50000"/>
                </a:schemeClr>
              </a:solidFill>
            </a:endParaRPr>
          </a:p>
        </p:txBody>
      </p:sp>
      <p:sp>
        <p:nvSpPr>
          <p:cNvPr id="33" name="Rectangle 32"/>
          <p:cNvSpPr/>
          <p:nvPr/>
        </p:nvSpPr>
        <p:spPr>
          <a:xfrm>
            <a:off x="228600" y="139912"/>
            <a:ext cx="8915400" cy="523220"/>
          </a:xfrm>
          <a:prstGeom prst="rect">
            <a:avLst/>
          </a:prstGeom>
        </p:spPr>
        <p:txBody>
          <a:bodyPr wrap="square">
            <a:spAutoFit/>
          </a:bodyPr>
          <a:lstStyle/>
          <a:p>
            <a:pPr>
              <a:spcBef>
                <a:spcPts val="0"/>
              </a:spcBef>
            </a:pPr>
            <a:r>
              <a:rPr lang="en-US" sz="2800" b="1" dirty="0">
                <a:solidFill>
                  <a:srgbClr val="0000FF"/>
                </a:solidFill>
                <a:latin typeface="Calibri" panose="020F0502020204030204" pitchFamily="34" charset="0"/>
                <a:cs typeface="Calibri" panose="020F0502020204030204" pitchFamily="34" charset="0"/>
              </a:rPr>
              <a:t>WHO </a:t>
            </a:r>
            <a:r>
              <a:rPr lang="en-US" sz="2800" b="1" dirty="0" smtClean="0">
                <a:solidFill>
                  <a:srgbClr val="0000FF"/>
                </a:solidFill>
                <a:latin typeface="Calibri" panose="020F0502020204030204" pitchFamily="34" charset="0"/>
                <a:cs typeface="Calibri" panose="020F0502020204030204" pitchFamily="34" charset="0"/>
              </a:rPr>
              <a:t>Strategies to Increase Number </a:t>
            </a:r>
            <a:r>
              <a:rPr lang="en-US" sz="2800" b="1" dirty="0">
                <a:solidFill>
                  <a:srgbClr val="0000FF"/>
                </a:solidFill>
                <a:latin typeface="Calibri" panose="020F0502020204030204" pitchFamily="34" charset="0"/>
                <a:cs typeface="Calibri" panose="020F0502020204030204" pitchFamily="34" charset="0"/>
              </a:rPr>
              <a:t>of Family Physicians </a:t>
            </a:r>
          </a:p>
        </p:txBody>
      </p:sp>
      <p:cxnSp>
        <p:nvCxnSpPr>
          <p:cNvPr id="34" name="Straight Connector 33"/>
          <p:cNvCxnSpPr/>
          <p:nvPr/>
        </p:nvCxnSpPr>
        <p:spPr>
          <a:xfrm>
            <a:off x="-15875" y="609600"/>
            <a:ext cx="9159875" cy="0"/>
          </a:xfrm>
          <a:prstGeom prst="line">
            <a:avLst/>
          </a:prstGeom>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43216" y="6448571"/>
            <a:ext cx="5184442" cy="369332"/>
          </a:xfrm>
          <a:prstGeom prst="rect">
            <a:avLst/>
          </a:prstGeom>
          <a:noFill/>
        </p:spPr>
        <p:txBody>
          <a:bodyPr wrap="square" rtlCol="0">
            <a:spAutoFit/>
          </a:bodyPr>
          <a:lstStyle/>
          <a:p>
            <a:pPr lvl="0"/>
            <a:r>
              <a:rPr lang="en-US" b="1" dirty="0" smtClean="0">
                <a:solidFill>
                  <a:srgbClr val="C00000"/>
                </a:solidFill>
              </a:rPr>
              <a:t>IV. Family Practice</a:t>
            </a:r>
            <a:endParaRPr lang="en-US" dirty="0"/>
          </a:p>
        </p:txBody>
      </p:sp>
      <p:sp>
        <p:nvSpPr>
          <p:cNvPr id="17" name="TextBox 16"/>
          <p:cNvSpPr txBox="1"/>
          <p:nvPr/>
        </p:nvSpPr>
        <p:spPr>
          <a:xfrm>
            <a:off x="8407019" y="6488668"/>
            <a:ext cx="736981" cy="369332"/>
          </a:xfrm>
          <a:prstGeom prst="rect">
            <a:avLst/>
          </a:prstGeom>
          <a:noFill/>
        </p:spPr>
        <p:txBody>
          <a:bodyPr wrap="square" rtlCol="0">
            <a:spAutoFit/>
          </a:bodyPr>
          <a:lstStyle/>
          <a:p>
            <a:pPr algn="ctr"/>
            <a:r>
              <a:rPr lang="en-US" b="1" dirty="0" smtClean="0"/>
              <a:t>23/25</a:t>
            </a:r>
            <a:endParaRPr lang="en-US" b="1" dirty="0"/>
          </a:p>
        </p:txBody>
      </p:sp>
    </p:spTree>
    <p:extLst>
      <p:ext uri="{BB962C8B-B14F-4D97-AF65-F5344CB8AC3E}">
        <p14:creationId xmlns:p14="http://schemas.microsoft.com/office/powerpoint/2010/main" val="4097085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2911" y="155895"/>
            <a:ext cx="8921089" cy="461665"/>
          </a:xfrm>
          <a:prstGeom prst="rect">
            <a:avLst/>
          </a:prstGeom>
        </p:spPr>
        <p:txBody>
          <a:bodyPr wrap="square">
            <a:spAutoFit/>
          </a:bodyPr>
          <a:lstStyle/>
          <a:p>
            <a:r>
              <a:rPr lang="en-US" sz="2300" b="1" dirty="0">
                <a:solidFill>
                  <a:srgbClr val="0000FF"/>
                </a:solidFill>
                <a:latin typeface="Calibri" panose="020F0502020204030204" pitchFamily="34" charset="0"/>
                <a:cs typeface="Calibri" panose="020F0502020204030204" pitchFamily="34" charset="0"/>
              </a:rPr>
              <a:t>Regional Committee </a:t>
            </a:r>
            <a:r>
              <a:rPr lang="en-US" sz="2300" b="1" dirty="0" smtClean="0">
                <a:solidFill>
                  <a:srgbClr val="0000FF"/>
                </a:solidFill>
                <a:latin typeface="Calibri" panose="020F0502020204030204" pitchFamily="34" charset="0"/>
                <a:cs typeface="Calibri" panose="020F0502020204030204" pitchFamily="34" charset="0"/>
              </a:rPr>
              <a:t>63 </a:t>
            </a:r>
            <a:r>
              <a:rPr lang="en-GB" sz="2300" b="1" dirty="0">
                <a:solidFill>
                  <a:srgbClr val="0000FF"/>
                </a:solidFill>
                <a:latin typeface="Calibri" panose="020F0502020204030204" pitchFamily="34" charset="0"/>
                <a:cs typeface="Calibri" panose="020F0502020204030204" pitchFamily="34" charset="0"/>
              </a:rPr>
              <a:t>Resolution, Agenda Item </a:t>
            </a:r>
            <a:r>
              <a:rPr lang="en-GB" sz="2300" b="1" dirty="0" smtClean="0">
                <a:solidFill>
                  <a:srgbClr val="0000FF"/>
                </a:solidFill>
                <a:latin typeface="Calibri" panose="020F0502020204030204" pitchFamily="34" charset="0"/>
                <a:cs typeface="Calibri" panose="020F0502020204030204" pitchFamily="34" charset="0"/>
              </a:rPr>
              <a:t>4a</a:t>
            </a:r>
            <a:endParaRPr lang="en-US" sz="2300" b="1" dirty="0">
              <a:solidFill>
                <a:srgbClr val="0000FF"/>
              </a:solidFill>
              <a:latin typeface="Calibri" panose="020F0502020204030204" pitchFamily="34" charset="0"/>
              <a:cs typeface="Calibri" panose="020F0502020204030204" pitchFamily="34" charset="0"/>
            </a:endParaRPr>
          </a:p>
        </p:txBody>
      </p:sp>
      <p:sp>
        <p:nvSpPr>
          <p:cNvPr id="5" name="TextBox 4"/>
          <p:cNvSpPr txBox="1"/>
          <p:nvPr/>
        </p:nvSpPr>
        <p:spPr>
          <a:xfrm>
            <a:off x="43216" y="6448571"/>
            <a:ext cx="5184442" cy="369332"/>
          </a:xfrm>
          <a:prstGeom prst="rect">
            <a:avLst/>
          </a:prstGeom>
          <a:noFill/>
        </p:spPr>
        <p:txBody>
          <a:bodyPr wrap="square" rtlCol="0">
            <a:spAutoFit/>
          </a:bodyPr>
          <a:lstStyle/>
          <a:p>
            <a:pPr lvl="0"/>
            <a:r>
              <a:rPr lang="en-US" b="1" dirty="0" smtClean="0">
                <a:solidFill>
                  <a:srgbClr val="C00000"/>
                </a:solidFill>
              </a:rPr>
              <a:t>IV. Family Practice</a:t>
            </a:r>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2874" y="976311"/>
            <a:ext cx="5495925" cy="4905375"/>
          </a:xfrm>
          <a:prstGeom prst="rect">
            <a:avLst/>
          </a:prstGeom>
          <a:noFill/>
          <a:ln>
            <a:noFill/>
          </a:ln>
          <a:effectLst>
            <a:outerShdw blurRad="76200" dir="13500000" sy="23000" kx="1200000" algn="br" rotWithShape="0">
              <a:prstClr val="black">
                <a:alpha val="20000"/>
              </a:prstClr>
            </a:outerShdw>
            <a:reflection blurRad="6350" stA="52000" endA="300" endPos="35000" dir="5400000" sy="-100000" algn="bl" rotWithShape="0"/>
          </a:effectLst>
          <a:scene3d>
            <a:camera prst="perspectiveContrastingRightFacing"/>
            <a:lightRig rig="threePt" dir="t"/>
          </a:scene3d>
          <a:sp3d>
            <a:bevelT prst="angle"/>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ular Callout 2"/>
          <p:cNvSpPr/>
          <p:nvPr/>
        </p:nvSpPr>
        <p:spPr>
          <a:xfrm>
            <a:off x="4683455" y="1535879"/>
            <a:ext cx="4191000" cy="3352800"/>
          </a:xfrm>
          <a:prstGeom prst="wedgeRectCallout">
            <a:avLst>
              <a:gd name="adj1" fmla="val -71950"/>
              <a:gd name="adj2" fmla="val 13938"/>
            </a:avLst>
          </a:prstGeom>
          <a:solidFill>
            <a:schemeClr val="bg1">
              <a:lumMod val="85000"/>
            </a:schemeClr>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n-US" sz="2000" b="1" dirty="0">
                <a:solidFill>
                  <a:schemeClr val="tx1"/>
                </a:solidFill>
              </a:rPr>
              <a:t>Strengthen the capacity of family medicine departments in the medical education institutions in order to </a:t>
            </a:r>
            <a:r>
              <a:rPr lang="en-US" sz="2000" b="1" u="sng" dirty="0">
                <a:solidFill>
                  <a:schemeClr val="tx1"/>
                </a:solidFill>
              </a:rPr>
              <a:t>increase the number of family physicians to reach 3 per 10 000 population by </a:t>
            </a:r>
            <a:r>
              <a:rPr lang="en-US" sz="2000" b="1" u="sng" dirty="0" smtClean="0">
                <a:solidFill>
                  <a:schemeClr val="tx1"/>
                </a:solidFill>
              </a:rPr>
              <a:t>2030</a:t>
            </a:r>
            <a:r>
              <a:rPr lang="en-US" sz="2000" b="1" dirty="0" smtClean="0">
                <a:solidFill>
                  <a:schemeClr val="tx1"/>
                </a:solidFill>
              </a:rPr>
              <a:t>. </a:t>
            </a:r>
          </a:p>
          <a:p>
            <a:pPr marL="342900" indent="-342900">
              <a:buFont typeface="Arial" panose="020B0604020202020204" pitchFamily="34" charset="0"/>
              <a:buChar char="•"/>
            </a:pPr>
            <a:endParaRPr lang="en-US" sz="2000" b="1" dirty="0" smtClean="0">
              <a:solidFill>
                <a:schemeClr val="tx1"/>
              </a:solidFill>
            </a:endParaRPr>
          </a:p>
          <a:p>
            <a:pPr marL="342900" indent="-342900">
              <a:buFont typeface="Arial" panose="020B0604020202020204" pitchFamily="34" charset="0"/>
              <a:buChar char="•"/>
            </a:pPr>
            <a:r>
              <a:rPr lang="en-US" sz="2000" b="1" dirty="0" smtClean="0">
                <a:solidFill>
                  <a:schemeClr val="tx1"/>
                </a:solidFill>
              </a:rPr>
              <a:t>Establishment of </a:t>
            </a:r>
            <a:r>
              <a:rPr lang="en-US" sz="2000" b="1" u="sng" dirty="0" smtClean="0">
                <a:solidFill>
                  <a:schemeClr val="tx1"/>
                </a:solidFill>
              </a:rPr>
              <a:t>bridging programs </a:t>
            </a:r>
            <a:r>
              <a:rPr lang="en-US" sz="2000" b="1" u="sng" dirty="0">
                <a:solidFill>
                  <a:schemeClr val="tx1"/>
                </a:solidFill>
              </a:rPr>
              <a:t>for </a:t>
            </a:r>
            <a:r>
              <a:rPr lang="en-US" sz="2000" b="1" u="sng" dirty="0" smtClean="0">
                <a:solidFill>
                  <a:schemeClr val="tx1"/>
                </a:solidFill>
              </a:rPr>
              <a:t>GPs in </a:t>
            </a:r>
            <a:r>
              <a:rPr lang="en-US" sz="2000" b="1" u="sng" dirty="0">
                <a:solidFill>
                  <a:schemeClr val="tx1"/>
                </a:solidFill>
              </a:rPr>
              <a:t>family </a:t>
            </a:r>
            <a:r>
              <a:rPr lang="en-US" sz="2000" b="1" u="sng" dirty="0" smtClean="0">
                <a:solidFill>
                  <a:schemeClr val="tx1"/>
                </a:solidFill>
              </a:rPr>
              <a:t>medicine</a:t>
            </a:r>
            <a:r>
              <a:rPr lang="en-US" sz="2000" b="1" dirty="0" smtClean="0">
                <a:solidFill>
                  <a:schemeClr val="tx1"/>
                </a:solidFill>
              </a:rPr>
              <a:t>.</a:t>
            </a:r>
            <a:r>
              <a:rPr lang="en-US" sz="2000" dirty="0" smtClean="0">
                <a:solidFill>
                  <a:schemeClr val="tx1"/>
                </a:solidFill>
              </a:rPr>
              <a:t> </a:t>
            </a:r>
            <a:endParaRPr lang="en-US" sz="2000" dirty="0">
              <a:solidFill>
                <a:schemeClr val="tx1"/>
              </a:solidFill>
            </a:endParaRPr>
          </a:p>
        </p:txBody>
      </p:sp>
      <p:sp>
        <p:nvSpPr>
          <p:cNvPr id="7" name="TextBox 6"/>
          <p:cNvSpPr txBox="1"/>
          <p:nvPr/>
        </p:nvSpPr>
        <p:spPr>
          <a:xfrm>
            <a:off x="8407019" y="6488668"/>
            <a:ext cx="736981" cy="369332"/>
          </a:xfrm>
          <a:prstGeom prst="rect">
            <a:avLst/>
          </a:prstGeom>
          <a:noFill/>
        </p:spPr>
        <p:txBody>
          <a:bodyPr wrap="square" rtlCol="0">
            <a:spAutoFit/>
          </a:bodyPr>
          <a:lstStyle/>
          <a:p>
            <a:pPr algn="ctr"/>
            <a:r>
              <a:rPr lang="en-US" b="1" dirty="0" smtClean="0"/>
              <a:t>24/25</a:t>
            </a:r>
            <a:endParaRPr lang="en-US" b="1" dirty="0"/>
          </a:p>
        </p:txBody>
      </p:sp>
    </p:spTree>
    <p:extLst>
      <p:ext uri="{BB962C8B-B14F-4D97-AF65-F5344CB8AC3E}">
        <p14:creationId xmlns:p14="http://schemas.microsoft.com/office/powerpoint/2010/main" val="1372545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1069" y="191069"/>
            <a:ext cx="8830101" cy="65509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Left-Right Arrow Callout 2"/>
          <p:cNvSpPr/>
          <p:nvPr/>
        </p:nvSpPr>
        <p:spPr>
          <a:xfrm>
            <a:off x="2279167" y="2715904"/>
            <a:ext cx="3944203" cy="1978926"/>
          </a:xfrm>
          <a:prstGeom prst="leftRightArrowCallout">
            <a:avLst/>
          </a:prstGeom>
          <a:solidFill>
            <a:schemeClr val="bg1">
              <a:lumMod val="95000"/>
            </a:schemeClr>
          </a:solid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Left-Right Arrow Callout 3"/>
          <p:cNvSpPr/>
          <p:nvPr/>
        </p:nvSpPr>
        <p:spPr>
          <a:xfrm rot="5400000">
            <a:off x="2158610" y="2729556"/>
            <a:ext cx="4299045" cy="1978927"/>
          </a:xfrm>
          <a:prstGeom prst="leftRightArrowCallout">
            <a:avLst/>
          </a:prstGeom>
          <a:solidFill>
            <a:schemeClr val="bg1">
              <a:lumMod val="95000"/>
            </a:schemeClr>
          </a:solid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3"/>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291374" y="2671006"/>
            <a:ext cx="2006222" cy="2096026"/>
          </a:xfrm>
          <a:prstGeom prst="rect">
            <a:avLst/>
          </a:prstGeom>
          <a:solidFill>
            <a:schemeClr val="bg1">
              <a:lumMod val="95000"/>
            </a:schemeClr>
          </a:solidFill>
          <a:ln w="9525">
            <a:solidFill>
              <a:schemeClr val="tx1"/>
            </a:solidFill>
            <a:miter lim="800000"/>
            <a:headEnd/>
            <a:tailEnd/>
          </a:ln>
          <a:effectLst/>
          <a:extLst/>
        </p:spPr>
      </p:pic>
      <p:sp>
        <p:nvSpPr>
          <p:cNvPr id="7" name="TextBox 6"/>
          <p:cNvSpPr txBox="1"/>
          <p:nvPr/>
        </p:nvSpPr>
        <p:spPr>
          <a:xfrm>
            <a:off x="5349918" y="2821384"/>
            <a:ext cx="3398292" cy="1477328"/>
          </a:xfrm>
          <a:prstGeom prst="rect">
            <a:avLst/>
          </a:prstGeom>
          <a:solidFill>
            <a:schemeClr val="bg1"/>
          </a:solidFill>
        </p:spPr>
        <p:txBody>
          <a:bodyPr wrap="square" rtlCol="0">
            <a:spAutoFit/>
          </a:bodyPr>
          <a:lstStyle/>
          <a:p>
            <a:pPr marL="285750" lvl="0" indent="-285750">
              <a:buFont typeface="Arial" panose="020B0604020202020204" pitchFamily="34" charset="0"/>
              <a:buChar char="•"/>
            </a:pPr>
            <a:r>
              <a:rPr lang="en-US" b="1" dirty="0">
                <a:latin typeface="Calibri" panose="020F0502020204030204" pitchFamily="34" charset="0"/>
                <a:cs typeface="Calibri" panose="020F0502020204030204" pitchFamily="34" charset="0"/>
              </a:rPr>
              <a:t>Linkages of FP with </a:t>
            </a:r>
            <a:r>
              <a:rPr lang="en-US" b="1" dirty="0" smtClean="0">
                <a:latin typeface="Calibri" panose="020F0502020204030204" pitchFamily="34" charset="0"/>
                <a:cs typeface="Calibri" panose="020F0502020204030204" pitchFamily="34" charset="0"/>
              </a:rPr>
              <a:t>EHSP</a:t>
            </a:r>
            <a:endParaRPr lang="en-US" b="1" dirty="0">
              <a:latin typeface="Calibri" panose="020F0502020204030204" pitchFamily="34" charset="0"/>
              <a:cs typeface="Calibri" panose="020F0502020204030204" pitchFamily="34" charset="0"/>
            </a:endParaRPr>
          </a:p>
          <a:p>
            <a:pPr marL="285750" lvl="0" indent="-285750">
              <a:buFont typeface="Arial" panose="020B0604020202020204" pitchFamily="34" charset="0"/>
              <a:buChar char="•"/>
            </a:pPr>
            <a:r>
              <a:rPr lang="en-US" b="1" dirty="0">
                <a:latin typeface="Calibri" panose="020F0502020204030204" pitchFamily="34" charset="0"/>
                <a:cs typeface="Calibri" panose="020F0502020204030204" pitchFamily="34" charset="0"/>
              </a:rPr>
              <a:t>Organizing bridging </a:t>
            </a:r>
            <a:r>
              <a:rPr lang="en-US" b="1" dirty="0" smtClean="0">
                <a:latin typeface="Calibri" panose="020F0502020204030204" pitchFamily="34" charset="0"/>
                <a:cs typeface="Calibri" panose="020F0502020204030204" pitchFamily="34" charset="0"/>
              </a:rPr>
              <a:t>program for GPs</a:t>
            </a:r>
            <a:endParaRPr lang="en-US" b="1" dirty="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US" b="1" dirty="0">
                <a:latin typeface="Calibri" panose="020F0502020204030204" pitchFamily="34" charset="0"/>
                <a:cs typeface="Calibri" panose="020F0502020204030204" pitchFamily="34" charset="0"/>
              </a:rPr>
              <a:t>Strengthen </a:t>
            </a:r>
            <a:r>
              <a:rPr lang="en-US" b="1" dirty="0" smtClean="0">
                <a:latin typeface="Calibri" panose="020F0502020204030204" pitchFamily="34" charset="0"/>
                <a:cs typeface="Calibri" panose="020F0502020204030204" pitchFamily="34" charset="0"/>
              </a:rPr>
              <a:t>Family Medicine </a:t>
            </a:r>
            <a:r>
              <a:rPr lang="en-US" b="1" dirty="0">
                <a:latin typeface="Calibri" panose="020F0502020204030204" pitchFamily="34" charset="0"/>
                <a:cs typeface="Calibri" panose="020F0502020204030204" pitchFamily="34" charset="0"/>
              </a:rPr>
              <a:t>Departments</a:t>
            </a:r>
          </a:p>
        </p:txBody>
      </p:sp>
      <p:sp>
        <p:nvSpPr>
          <p:cNvPr id="8" name="TextBox 7"/>
          <p:cNvSpPr txBox="1"/>
          <p:nvPr/>
        </p:nvSpPr>
        <p:spPr>
          <a:xfrm>
            <a:off x="0" y="2674955"/>
            <a:ext cx="3291373" cy="1754326"/>
          </a:xfrm>
          <a:prstGeom prst="rect">
            <a:avLst/>
          </a:prstGeom>
          <a:solidFill>
            <a:schemeClr val="bg1"/>
          </a:solidFill>
        </p:spPr>
        <p:txBody>
          <a:bodyPr wrap="square" rtlCol="0">
            <a:spAutoFit/>
          </a:bodyPr>
          <a:lstStyle/>
          <a:p>
            <a:pPr marL="285750" indent="-285750">
              <a:buFont typeface="Arial" panose="020B0604020202020204" pitchFamily="34" charset="0"/>
              <a:buChar char="•"/>
            </a:pPr>
            <a:r>
              <a:rPr lang="en-US" b="1" dirty="0">
                <a:latin typeface="Calibri" panose="020F0502020204030204" pitchFamily="34" charset="0"/>
                <a:cs typeface="Calibri" panose="020F0502020204030204" pitchFamily="34" charset="0"/>
              </a:rPr>
              <a:t>Integration of NCDs </a:t>
            </a:r>
            <a:endParaRPr lang="en-US" b="1" dirty="0" smtClean="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US" b="1" dirty="0" smtClean="0">
                <a:latin typeface="Calibri" panose="020F0502020204030204" pitchFamily="34" charset="0"/>
                <a:cs typeface="Calibri" panose="020F0502020204030204" pitchFamily="34" charset="0"/>
              </a:rPr>
              <a:t>Implementing </a:t>
            </a:r>
            <a:r>
              <a:rPr lang="en-US" b="1" dirty="0">
                <a:latin typeface="Calibri" panose="020F0502020204030204" pitchFamily="34" charset="0"/>
                <a:cs typeface="Calibri" panose="020F0502020204030204" pitchFamily="34" charset="0"/>
              </a:rPr>
              <a:t>WHO 36 quality indicators</a:t>
            </a:r>
          </a:p>
          <a:p>
            <a:pPr marL="285750" indent="-285750">
              <a:buFont typeface="Arial" panose="020B0604020202020204" pitchFamily="34" charset="0"/>
              <a:buChar char="•"/>
            </a:pPr>
            <a:r>
              <a:rPr lang="en-US" b="1" dirty="0">
                <a:latin typeface="Calibri" panose="020F0502020204030204" pitchFamily="34" charset="0"/>
                <a:cs typeface="Calibri" panose="020F0502020204030204" pitchFamily="34" charset="0"/>
              </a:rPr>
              <a:t>Establishment of Integrated District Health System </a:t>
            </a:r>
            <a:endParaRPr lang="en-US" b="1" dirty="0" smtClean="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endParaRPr lang="en-US" b="1" dirty="0">
              <a:latin typeface="Calibri" panose="020F0502020204030204" pitchFamily="34" charset="0"/>
              <a:cs typeface="Calibri" panose="020F0502020204030204" pitchFamily="34" charset="0"/>
            </a:endParaRPr>
          </a:p>
        </p:txBody>
      </p:sp>
      <p:sp>
        <p:nvSpPr>
          <p:cNvPr id="9" name="TextBox 8"/>
          <p:cNvSpPr txBox="1"/>
          <p:nvPr/>
        </p:nvSpPr>
        <p:spPr>
          <a:xfrm>
            <a:off x="1645686" y="4780684"/>
            <a:ext cx="5895842" cy="2031325"/>
          </a:xfrm>
          <a:prstGeom prst="rect">
            <a:avLst/>
          </a:prstGeom>
          <a:solidFill>
            <a:schemeClr val="bg1"/>
          </a:solidFill>
        </p:spPr>
        <p:txBody>
          <a:bodyPr wrap="square" rtlCol="0">
            <a:spAutoFit/>
          </a:bodyPr>
          <a:lstStyle/>
          <a:p>
            <a:pPr marL="285750" indent="-285750">
              <a:buFont typeface="Arial" panose="020B0604020202020204" pitchFamily="34" charset="0"/>
              <a:buChar char="•"/>
            </a:pPr>
            <a:endParaRPr lang="en-US" b="1" dirty="0" smtClean="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endParaRPr lang="en-US" b="1" dirty="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endParaRPr lang="en-US" b="1" dirty="0" smtClean="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endParaRPr lang="en-US" b="1" dirty="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US" b="1" dirty="0" smtClean="0">
                <a:latin typeface="Calibri" panose="020F0502020204030204" pitchFamily="34" charset="0"/>
                <a:cs typeface="Calibri" panose="020F0502020204030204" pitchFamily="34" charset="0"/>
              </a:rPr>
              <a:t>Strengthen </a:t>
            </a:r>
            <a:r>
              <a:rPr lang="en-US" b="1" dirty="0">
                <a:latin typeface="Calibri" panose="020F0502020204030204" pitchFamily="34" charset="0"/>
                <a:cs typeface="Calibri" panose="020F0502020204030204" pitchFamily="34" charset="0"/>
              </a:rPr>
              <a:t>MOH </a:t>
            </a:r>
            <a:r>
              <a:rPr lang="en-US" b="1" dirty="0" smtClean="0">
                <a:latin typeface="Calibri" panose="020F0502020204030204" pitchFamily="34" charset="0"/>
                <a:cs typeface="Calibri" panose="020F0502020204030204" pitchFamily="34" charset="0"/>
              </a:rPr>
              <a:t>regulatory/ enforcement capacities</a:t>
            </a:r>
            <a:endParaRPr lang="en-US" b="1" dirty="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US" b="1" dirty="0">
                <a:latin typeface="Calibri" panose="020F0502020204030204" pitchFamily="34" charset="0"/>
                <a:cs typeface="Calibri" panose="020F0502020204030204" pitchFamily="34" charset="0"/>
              </a:rPr>
              <a:t>Partnership with private health sector</a:t>
            </a:r>
          </a:p>
          <a:p>
            <a:pPr marL="285750" indent="-285750">
              <a:buFont typeface="Arial" panose="020B0604020202020204" pitchFamily="34" charset="0"/>
              <a:buChar char="•"/>
            </a:pPr>
            <a:r>
              <a:rPr lang="en-US" b="1" dirty="0">
                <a:latin typeface="Calibri" panose="020F0502020204030204" pitchFamily="34" charset="0"/>
                <a:cs typeface="Calibri" panose="020F0502020204030204" pitchFamily="34" charset="0"/>
              </a:rPr>
              <a:t>Improve reporting/information on </a:t>
            </a:r>
            <a:r>
              <a:rPr lang="en-US" b="1" dirty="0" smtClean="0">
                <a:latin typeface="Calibri" panose="020F0502020204030204" pitchFamily="34" charset="0"/>
                <a:cs typeface="Calibri" panose="020F0502020204030204" pitchFamily="34" charset="0"/>
              </a:rPr>
              <a:t>PHS</a:t>
            </a:r>
            <a:endParaRPr lang="en-US" b="1" dirty="0">
              <a:latin typeface="Calibri" panose="020F0502020204030204" pitchFamily="34" charset="0"/>
              <a:cs typeface="Calibri" panose="020F0502020204030204" pitchFamily="34" charset="0"/>
            </a:endParaRPr>
          </a:p>
        </p:txBody>
      </p:sp>
      <p:sp>
        <p:nvSpPr>
          <p:cNvPr id="10" name="TextBox 9"/>
          <p:cNvSpPr txBox="1"/>
          <p:nvPr/>
        </p:nvSpPr>
        <p:spPr>
          <a:xfrm>
            <a:off x="1951630" y="600503"/>
            <a:ext cx="5732055" cy="2031325"/>
          </a:xfrm>
          <a:prstGeom prst="rect">
            <a:avLst/>
          </a:prstGeom>
          <a:solidFill>
            <a:schemeClr val="bg1"/>
          </a:solidFill>
        </p:spPr>
        <p:txBody>
          <a:bodyPr wrap="square" rtlCol="0">
            <a:spAutoFit/>
          </a:bodyPr>
          <a:lstStyle/>
          <a:p>
            <a:pPr marL="285750" indent="-285750">
              <a:buFont typeface="Arial" panose="020B0604020202020204" pitchFamily="34" charset="0"/>
              <a:buChar char="•"/>
            </a:pPr>
            <a:r>
              <a:rPr lang="en-GB" b="1" dirty="0">
                <a:latin typeface="Calibri" panose="020F0502020204030204" pitchFamily="34" charset="0"/>
                <a:cs typeface="Calibri" panose="020F0502020204030204" pitchFamily="34" charset="0"/>
              </a:rPr>
              <a:t>Improve hospitals’ management and performance</a:t>
            </a:r>
            <a:endParaRPr lang="en-US" b="1" dirty="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US" b="1" dirty="0">
                <a:latin typeface="Calibri" panose="020F0502020204030204" pitchFamily="34" charset="0"/>
                <a:cs typeface="Calibri" panose="020F0502020204030204" pitchFamily="34" charset="0"/>
              </a:rPr>
              <a:t>Scale up patient safety friendly hospital initiative</a:t>
            </a:r>
          </a:p>
          <a:p>
            <a:pPr marL="285750" indent="-285750">
              <a:buFont typeface="Arial" panose="020B0604020202020204" pitchFamily="34" charset="0"/>
              <a:buChar char="•"/>
            </a:pPr>
            <a:r>
              <a:rPr lang="en-US" b="1" dirty="0">
                <a:latin typeface="Calibri" panose="020F0502020204030204" pitchFamily="34" charset="0"/>
                <a:cs typeface="Calibri" panose="020F0502020204030204" pitchFamily="34" charset="0"/>
              </a:rPr>
              <a:t>Develop evidence </a:t>
            </a:r>
            <a:r>
              <a:rPr lang="en-US" b="1" dirty="0" smtClean="0">
                <a:latin typeface="Calibri" panose="020F0502020204030204" pitchFamily="34" charset="0"/>
                <a:cs typeface="Calibri" panose="020F0502020204030204" pitchFamily="34" charset="0"/>
              </a:rPr>
              <a:t>based </a:t>
            </a:r>
            <a:r>
              <a:rPr lang="en-US" b="1" dirty="0">
                <a:latin typeface="Calibri" panose="020F0502020204030204" pitchFamily="34" charset="0"/>
                <a:cs typeface="Calibri" panose="020F0502020204030204" pitchFamily="34" charset="0"/>
              </a:rPr>
              <a:t>regional hospital </a:t>
            </a:r>
            <a:r>
              <a:rPr lang="en-US" b="1" dirty="0" smtClean="0">
                <a:latin typeface="Calibri" panose="020F0502020204030204" pitchFamily="34" charset="0"/>
                <a:cs typeface="Calibri" panose="020F0502020204030204" pitchFamily="34" charset="0"/>
              </a:rPr>
              <a:t>strategy</a:t>
            </a:r>
          </a:p>
          <a:p>
            <a:pPr marL="285750" indent="-285750">
              <a:buFont typeface="Arial" panose="020B0604020202020204" pitchFamily="34" charset="0"/>
              <a:buChar char="•"/>
            </a:pPr>
            <a:endParaRPr lang="en-US" b="1" dirty="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endParaRPr lang="en-US" b="1" dirty="0" smtClean="0">
              <a:latin typeface="Calibri" panose="020F0502020204030204" pitchFamily="34" charset="0"/>
              <a:cs typeface="Calibri" panose="020F0502020204030204" pitchFamily="34" charset="0"/>
            </a:endParaRPr>
          </a:p>
          <a:p>
            <a:endParaRPr lang="en-US" b="1" dirty="0" smtClean="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endParaRPr lang="en-US" b="1" dirty="0">
              <a:latin typeface="Calibri" panose="020F0502020204030204" pitchFamily="34" charset="0"/>
              <a:cs typeface="Calibri" panose="020F0502020204030204" pitchFamily="34" charset="0"/>
            </a:endParaRPr>
          </a:p>
        </p:txBody>
      </p:sp>
      <p:sp>
        <p:nvSpPr>
          <p:cNvPr id="15" name="Rectangle 14"/>
          <p:cNvSpPr/>
          <p:nvPr/>
        </p:nvSpPr>
        <p:spPr>
          <a:xfrm>
            <a:off x="76200" y="3125344"/>
            <a:ext cx="1883107" cy="914400"/>
          </a:xfrm>
          <a:prstGeom prst="rect">
            <a:avLst/>
          </a:prstGeom>
          <a:solidFill>
            <a:schemeClr val="bg1">
              <a:lumMod val="85000"/>
            </a:schemeClr>
          </a:solidFill>
          <a:ln>
            <a:solidFill>
              <a:schemeClr val="bg1">
                <a:lumMod val="8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0000FF"/>
                </a:solidFill>
              </a:rPr>
              <a:t>Primary Care  </a:t>
            </a:r>
            <a:endParaRPr lang="en-US" b="1" dirty="0">
              <a:solidFill>
                <a:srgbClr val="0000FF"/>
              </a:solidFill>
            </a:endParaRPr>
          </a:p>
        </p:txBody>
      </p:sp>
      <p:sp>
        <p:nvSpPr>
          <p:cNvPr id="16" name="Rectangle 15"/>
          <p:cNvSpPr/>
          <p:nvPr/>
        </p:nvSpPr>
        <p:spPr>
          <a:xfrm>
            <a:off x="3466811" y="5905530"/>
            <a:ext cx="1883107" cy="914400"/>
          </a:xfrm>
          <a:prstGeom prst="rect">
            <a:avLst/>
          </a:prstGeom>
          <a:solidFill>
            <a:schemeClr val="bg1">
              <a:lumMod val="85000"/>
            </a:schemeClr>
          </a:solidFill>
          <a:ln>
            <a:solidFill>
              <a:schemeClr val="bg1">
                <a:lumMod val="8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0000FF"/>
                </a:solidFill>
              </a:rPr>
              <a:t>Private Sector </a:t>
            </a:r>
            <a:endParaRPr lang="en-US" b="1" dirty="0">
              <a:solidFill>
                <a:srgbClr val="0000FF"/>
              </a:solidFill>
            </a:endParaRPr>
          </a:p>
        </p:txBody>
      </p:sp>
      <p:sp>
        <p:nvSpPr>
          <p:cNvPr id="17" name="Rectangle 16"/>
          <p:cNvSpPr/>
          <p:nvPr/>
        </p:nvSpPr>
        <p:spPr>
          <a:xfrm>
            <a:off x="6778592" y="3125344"/>
            <a:ext cx="1883107" cy="914400"/>
          </a:xfrm>
          <a:prstGeom prst="rect">
            <a:avLst/>
          </a:prstGeom>
          <a:solidFill>
            <a:schemeClr val="bg1">
              <a:lumMod val="85000"/>
            </a:schemeClr>
          </a:solidFill>
          <a:ln>
            <a:solidFill>
              <a:schemeClr val="bg1">
                <a:lumMod val="8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0000FF"/>
                </a:solidFill>
              </a:rPr>
              <a:t>Family Practice</a:t>
            </a:r>
            <a:endParaRPr lang="en-US" b="1" dirty="0">
              <a:solidFill>
                <a:srgbClr val="0000FF"/>
              </a:solidFill>
            </a:endParaRPr>
          </a:p>
        </p:txBody>
      </p:sp>
      <p:sp>
        <p:nvSpPr>
          <p:cNvPr id="18" name="Rectangle 17"/>
          <p:cNvSpPr/>
          <p:nvPr/>
        </p:nvSpPr>
        <p:spPr>
          <a:xfrm>
            <a:off x="3309714" y="578933"/>
            <a:ext cx="1883107" cy="914400"/>
          </a:xfrm>
          <a:prstGeom prst="rect">
            <a:avLst/>
          </a:prstGeom>
          <a:solidFill>
            <a:schemeClr val="bg1">
              <a:lumMod val="85000"/>
            </a:schemeClr>
          </a:solidFill>
          <a:ln>
            <a:solidFill>
              <a:schemeClr val="bg1">
                <a:lumMod val="8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0000FF"/>
                </a:solidFill>
              </a:rPr>
              <a:t>Hospital Care</a:t>
            </a:r>
            <a:endParaRPr lang="en-US" b="1" dirty="0">
              <a:solidFill>
                <a:srgbClr val="0000FF"/>
              </a:solidFill>
            </a:endParaRPr>
          </a:p>
        </p:txBody>
      </p:sp>
      <p:grpSp>
        <p:nvGrpSpPr>
          <p:cNvPr id="19" name="Group 18"/>
          <p:cNvGrpSpPr/>
          <p:nvPr/>
        </p:nvGrpSpPr>
        <p:grpSpPr>
          <a:xfrm rot="20190273">
            <a:off x="450376" y="2453944"/>
            <a:ext cx="8693624" cy="2235579"/>
            <a:chOff x="450376" y="2453944"/>
            <a:chExt cx="8693624" cy="2235579"/>
          </a:xfrm>
        </p:grpSpPr>
        <p:pic>
          <p:nvPicPr>
            <p:cNvPr id="20" name="Picture 2"/>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450376" y="2453944"/>
              <a:ext cx="8693624" cy="22272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1" name="Pentagon 20"/>
            <p:cNvSpPr/>
            <p:nvPr/>
          </p:nvSpPr>
          <p:spPr>
            <a:xfrm>
              <a:off x="2279175" y="3638644"/>
              <a:ext cx="6782945" cy="1050879"/>
            </a:xfrm>
            <a:prstGeom prst="homePlate">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latin typeface="Calibri" panose="020F0502020204030204" pitchFamily="34" charset="0"/>
                <a:cs typeface="Calibri" panose="020F0502020204030204" pitchFamily="34" charset="0"/>
              </a:endParaRPr>
            </a:p>
            <a:p>
              <a:pPr algn="ctr"/>
              <a:r>
                <a:rPr lang="en-US" b="1" u="sng" dirty="0" smtClean="0">
                  <a:solidFill>
                    <a:srgbClr val="FF0000"/>
                  </a:solidFill>
                  <a:latin typeface="Calibri" panose="020F0502020204030204" pitchFamily="34" charset="0"/>
                  <a:cs typeface="Calibri" panose="020F0502020204030204" pitchFamily="34" charset="0"/>
                </a:rPr>
                <a:t>Strengthen </a:t>
              </a:r>
              <a:r>
                <a:rPr lang="en-US" b="1" u="sng" dirty="0">
                  <a:solidFill>
                    <a:srgbClr val="FF0000"/>
                  </a:solidFill>
                  <a:latin typeface="Calibri" panose="020F0502020204030204" pitchFamily="34" charset="0"/>
                  <a:cs typeface="Calibri" panose="020F0502020204030204" pitchFamily="34" charset="0"/>
                </a:rPr>
                <a:t>political commitment on SDG Target 3.8</a:t>
              </a:r>
              <a:r>
                <a:rPr lang="en-US" dirty="0">
                  <a:latin typeface="Calibri" panose="020F0502020204030204" pitchFamily="34" charset="0"/>
                  <a:cs typeface="Calibri" panose="020F0502020204030204" pitchFamily="34" charset="0"/>
                </a:rPr>
                <a:t>: “Achieve universal health coverage, including financial risk protection, </a:t>
              </a:r>
              <a:r>
                <a:rPr lang="en-US" b="1" dirty="0">
                  <a:latin typeface="Calibri" panose="020F0502020204030204" pitchFamily="34" charset="0"/>
                  <a:cs typeface="Calibri" panose="020F0502020204030204" pitchFamily="34" charset="0"/>
                </a:rPr>
                <a:t>access to quality essential health-care services ……..</a:t>
              </a:r>
              <a:r>
                <a:rPr lang="en-US" dirty="0">
                  <a:latin typeface="Calibri" panose="020F0502020204030204" pitchFamily="34" charset="0"/>
                  <a:cs typeface="Calibri" panose="020F0502020204030204" pitchFamily="34" charset="0"/>
                </a:rPr>
                <a:t>”</a:t>
              </a:r>
            </a:p>
            <a:p>
              <a:pPr algn="ctr"/>
              <a:endParaRPr lang="en-US" dirty="0">
                <a:latin typeface="Calibri" panose="020F0502020204030204" pitchFamily="34" charset="0"/>
                <a:cs typeface="Calibri" panose="020F0502020204030204" pitchFamily="34" charset="0"/>
              </a:endParaRPr>
            </a:p>
          </p:txBody>
        </p:sp>
      </p:grpSp>
      <p:sp>
        <p:nvSpPr>
          <p:cNvPr id="22" name="TextBox 21"/>
          <p:cNvSpPr txBox="1"/>
          <p:nvPr/>
        </p:nvSpPr>
        <p:spPr>
          <a:xfrm>
            <a:off x="8407019" y="6488668"/>
            <a:ext cx="736981" cy="369332"/>
          </a:xfrm>
          <a:prstGeom prst="rect">
            <a:avLst/>
          </a:prstGeom>
          <a:noFill/>
        </p:spPr>
        <p:txBody>
          <a:bodyPr wrap="square" rtlCol="0">
            <a:spAutoFit/>
          </a:bodyPr>
          <a:lstStyle/>
          <a:p>
            <a:pPr algn="ctr"/>
            <a:r>
              <a:rPr lang="en-US" b="1" dirty="0" smtClean="0"/>
              <a:t>25/25</a:t>
            </a:r>
            <a:endParaRPr lang="en-US" b="1" dirty="0"/>
          </a:p>
        </p:txBody>
      </p:sp>
    </p:spTree>
    <p:extLst>
      <p:ext uri="{BB962C8B-B14F-4D97-AF65-F5344CB8AC3E}">
        <p14:creationId xmlns:p14="http://schemas.microsoft.com/office/powerpoint/2010/main" val="3755968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hidden"/>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0" nodeType="clickEffect">
                                  <p:stCondLst>
                                    <p:cond delay="0"/>
                                  </p:stCondLst>
                                  <p:childTnLst>
                                    <p:set>
                                      <p:cBhvr>
                                        <p:cTn id="12" dur="1" fill="hold">
                                          <p:stCondLst>
                                            <p:cond delay="0"/>
                                          </p:stCondLst>
                                        </p:cTn>
                                        <p:tgtEl>
                                          <p:spTgt spid="17"/>
                                        </p:tgtEl>
                                        <p:attrNameLst>
                                          <p:attrName>style.visibility</p:attrName>
                                        </p:attrNameLst>
                                      </p:cBhvr>
                                      <p:to>
                                        <p:strVal val="hidden"/>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hidden"/>
                                      </p:to>
                                    </p:set>
                                  </p:childTnLst>
                                </p:cTn>
                              </p:par>
                              <p:par>
                                <p:cTn id="19" presetID="1"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grpId="0" nodeType="clickEffect">
                                  <p:stCondLst>
                                    <p:cond delay="0"/>
                                  </p:stCondLst>
                                  <p:childTnLst>
                                    <p:set>
                                      <p:cBhvr>
                                        <p:cTn id="24" dur="1" fill="hold">
                                          <p:stCondLst>
                                            <p:cond delay="0"/>
                                          </p:stCondLst>
                                        </p:cTn>
                                        <p:tgtEl>
                                          <p:spTgt spid="16"/>
                                        </p:tgtEl>
                                        <p:attrNameLst>
                                          <p:attrName>style.visibility</p:attrName>
                                        </p:attrNameLst>
                                      </p:cBhvr>
                                      <p:to>
                                        <p:strVal val="hidden"/>
                                      </p:to>
                                    </p:set>
                                  </p:childTnLst>
                                </p:cTn>
                              </p:par>
                              <p:par>
                                <p:cTn id="25" presetID="1"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5" grpId="0" animBg="1"/>
      <p:bldP spid="16" grpId="0" animBg="1"/>
      <p:bldP spid="17" grpId="0" animBg="1"/>
      <p:bldP spid="1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endParaRPr lang="en-US" smtClean="0"/>
          </a:p>
        </p:txBody>
      </p:sp>
      <p:pic>
        <p:nvPicPr>
          <p:cNvPr id="43011" name="Picture 2" descr="C:\Users\salahh\Documents\1, 1, Only Use This Folder, DHS, PHP\1, EMR Countries\EMRO Map (3 Groups withour SS).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7625" y="-68144"/>
            <a:ext cx="9525000" cy="742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Box 21"/>
          <p:cNvSpPr txBox="1"/>
          <p:nvPr/>
        </p:nvSpPr>
        <p:spPr>
          <a:xfrm>
            <a:off x="8382000" y="6324600"/>
            <a:ext cx="914400" cy="369332"/>
          </a:xfrm>
          <a:prstGeom prst="rect">
            <a:avLst/>
          </a:prstGeom>
          <a:noFill/>
        </p:spPr>
        <p:txBody>
          <a:bodyPr wrap="square" rtlCol="0">
            <a:spAutoFit/>
          </a:bodyPr>
          <a:lstStyle/>
          <a:p>
            <a:pPr algn="ctr"/>
            <a:r>
              <a:rPr lang="en-US" b="1" dirty="0" smtClean="0"/>
              <a:t>3/25</a:t>
            </a:r>
            <a:endParaRPr lang="en-US" b="1" dirty="0"/>
          </a:p>
        </p:txBody>
      </p:sp>
    </p:spTree>
    <p:extLst>
      <p:ext uri="{BB962C8B-B14F-4D97-AF65-F5344CB8AC3E}">
        <p14:creationId xmlns:p14="http://schemas.microsoft.com/office/powerpoint/2010/main" val="4129064821"/>
      </p:ext>
    </p:extLst>
  </p:cSld>
  <p:clrMapOvr>
    <a:masterClrMapping/>
  </p:clrMapOvr>
  <p:transition spd="slow">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pic>
        <p:nvPicPr>
          <p:cNvPr id="4" name="Content Placeholder 3"/>
          <p:cNvPicPr>
            <a:picLocks noGrp="1" noChangeAspect="1"/>
          </p:cNvPicPr>
          <p:nvPr>
            <p:ph idx="1"/>
          </p:nvPr>
        </p:nvPicPr>
        <p:blipFill>
          <a:blip r:embed="rId3" cstate="email">
            <a:extLst>
              <a:ext uri="{28A0092B-C50C-407E-A947-70E740481C1C}">
                <a14:useLocalDpi xmlns:a14="http://schemas.microsoft.com/office/drawing/2010/main" val="0"/>
              </a:ext>
            </a:extLst>
          </a:blip>
          <a:stretch>
            <a:fillRect/>
          </a:stretch>
        </p:blipFill>
        <p:spPr>
          <a:xfrm>
            <a:off x="0" y="0"/>
            <a:ext cx="9144000" cy="6858000"/>
          </a:xfrm>
        </p:spPr>
      </p:pic>
      <p:sp>
        <p:nvSpPr>
          <p:cNvPr id="3" name="Slide Number Placeholder 2"/>
          <p:cNvSpPr>
            <a:spLocks noGrp="1"/>
          </p:cNvSpPr>
          <p:nvPr>
            <p:ph type="sldNum" sz="quarter" idx="12"/>
          </p:nvPr>
        </p:nvSpPr>
        <p:spPr/>
        <p:txBody>
          <a:bodyPr/>
          <a:lstStyle/>
          <a:p>
            <a:fld id="{29998EA3-FA9D-4CA1-BAA1-56F414042093}" type="slidenum">
              <a:rPr lang="en-US" smtClean="0"/>
              <a:pPr/>
              <a:t>30</a:t>
            </a:fld>
            <a:endParaRPr lang="en-US"/>
          </a:p>
        </p:txBody>
      </p:sp>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0400" y="228600"/>
            <a:ext cx="4724400" cy="281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22397" y="4038599"/>
            <a:ext cx="1870075" cy="12001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5"/>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20809" y="2819399"/>
            <a:ext cx="1866900"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6"/>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20809" y="1417636"/>
            <a:ext cx="1886324" cy="1401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7"/>
          <p:cNvPicPr>
            <a:picLocks noChangeAspect="1" noChangeArrowheads="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0" y="-1"/>
            <a:ext cx="1825625" cy="1417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0"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0623" y="5238750"/>
            <a:ext cx="1896138" cy="161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3200400" y="3048000"/>
            <a:ext cx="5562600" cy="1754326"/>
          </a:xfrm>
          <a:prstGeom prst="rect">
            <a:avLst/>
          </a:prstGeom>
          <a:solidFill>
            <a:schemeClr val="bg1"/>
          </a:solidFill>
        </p:spPr>
        <p:txBody>
          <a:bodyPr wrap="square" rtlCol="0">
            <a:spAutoFit/>
          </a:bodyPr>
          <a:lstStyle/>
          <a:p>
            <a:pPr algn="ctr"/>
            <a:r>
              <a:rPr lang="en-US" b="1" dirty="0"/>
              <a:t>Hassan Salah, </a:t>
            </a:r>
            <a:r>
              <a:rPr lang="en-US" i="1" dirty="0"/>
              <a:t>MD, MPH</a:t>
            </a:r>
            <a:r>
              <a:rPr lang="en-US" dirty="0"/>
              <a:t> </a:t>
            </a:r>
          </a:p>
          <a:p>
            <a:pPr algn="ctr"/>
            <a:r>
              <a:rPr lang="en-US" b="1" dirty="0" smtClean="0"/>
              <a:t>Medical </a:t>
            </a:r>
            <a:r>
              <a:rPr lang="en-US" b="1" dirty="0"/>
              <a:t>Officer, Primary and Community Health Care </a:t>
            </a:r>
            <a:r>
              <a:rPr lang="en-US" b="1" dirty="0" smtClean="0"/>
              <a:t>Integrated </a:t>
            </a:r>
            <a:r>
              <a:rPr lang="en-US" b="1" dirty="0"/>
              <a:t>Service Delivery Team </a:t>
            </a:r>
            <a:endParaRPr lang="en-US" b="1" dirty="0" smtClean="0"/>
          </a:p>
          <a:p>
            <a:pPr algn="ctr"/>
            <a:r>
              <a:rPr lang="en-US" b="1" dirty="0" smtClean="0"/>
              <a:t>Department </a:t>
            </a:r>
            <a:r>
              <a:rPr lang="en-US" b="1" dirty="0"/>
              <a:t>of Health System Development </a:t>
            </a:r>
          </a:p>
          <a:p>
            <a:pPr algn="ctr"/>
            <a:r>
              <a:rPr lang="en-US" b="1" dirty="0"/>
              <a:t>World Health Organization - </a:t>
            </a:r>
            <a:r>
              <a:rPr lang="en-US" b="1" dirty="0" smtClean="0"/>
              <a:t>EMRO</a:t>
            </a:r>
            <a:r>
              <a:rPr lang="en-US" b="1" dirty="0"/>
              <a:t>   </a:t>
            </a:r>
          </a:p>
          <a:p>
            <a:pPr algn="ctr"/>
            <a:r>
              <a:rPr lang="en-US" b="1" dirty="0"/>
              <a:t>Email:  </a:t>
            </a:r>
            <a:r>
              <a:rPr lang="en-US" b="1" u="sng" dirty="0" smtClean="0">
                <a:hlinkClick r:id="rId10"/>
              </a:rPr>
              <a:t>salahh@who.int</a:t>
            </a:r>
            <a:endParaRPr lang="en-US" b="1" dirty="0"/>
          </a:p>
        </p:txBody>
      </p:sp>
    </p:spTree>
    <p:extLst>
      <p:ext uri="{BB962C8B-B14F-4D97-AF65-F5344CB8AC3E}">
        <p14:creationId xmlns:p14="http://schemas.microsoft.com/office/powerpoint/2010/main" val="671300380"/>
      </p:ext>
    </p:extLst>
  </p:cSld>
  <p:clrMapOvr>
    <a:masterClrMapping/>
  </p:clrMapOvr>
  <mc:AlternateContent xmlns:mc="http://schemas.openxmlformats.org/markup-compatibility/2006" xmlns:p14="http://schemas.microsoft.com/office/powerpoint/2010/main">
    <mc:Choice Requires="p14">
      <p:transition>
        <p14:prism/>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3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0617" y="187233"/>
            <a:ext cx="4020652" cy="584775"/>
          </a:xfrm>
          <a:prstGeom prst="rect">
            <a:avLst/>
          </a:prstGeom>
        </p:spPr>
        <p:txBody>
          <a:bodyPr wrap="none">
            <a:spAutoFit/>
          </a:bodyPr>
          <a:lstStyle/>
          <a:p>
            <a:pPr lvl="0"/>
            <a:r>
              <a:rPr lang="en-US" sz="3200" b="1" dirty="0">
                <a:solidFill>
                  <a:srgbClr val="0000CC"/>
                </a:solidFill>
              </a:rPr>
              <a:t>I</a:t>
            </a:r>
            <a:r>
              <a:rPr lang="en-US" sz="3200" dirty="0">
                <a:solidFill>
                  <a:srgbClr val="0000CC"/>
                </a:solidFill>
              </a:rPr>
              <a:t>. </a:t>
            </a:r>
            <a:r>
              <a:rPr lang="en-US" sz="3200" b="1" dirty="0">
                <a:solidFill>
                  <a:srgbClr val="0000CC"/>
                </a:solidFill>
              </a:rPr>
              <a:t>Primary Health Care</a:t>
            </a:r>
          </a:p>
        </p:txBody>
      </p:sp>
      <p:sp>
        <p:nvSpPr>
          <p:cNvPr id="6" name="TextBox 5"/>
          <p:cNvSpPr txBox="1"/>
          <p:nvPr/>
        </p:nvSpPr>
        <p:spPr>
          <a:xfrm>
            <a:off x="3971012" y="2320133"/>
            <a:ext cx="5159333" cy="1877437"/>
          </a:xfrm>
          <a:prstGeom prst="rect">
            <a:avLst/>
          </a:prstGeom>
          <a:noFill/>
          <a:ln>
            <a:solidFill>
              <a:schemeClr val="tx1"/>
            </a:solidFill>
          </a:ln>
          <a:scene3d>
            <a:camera prst="perspectiveContrastingLeftFacing"/>
            <a:lightRig rig="threePt" dir="t"/>
          </a:scene3d>
          <a:sp3d>
            <a:bevelT/>
          </a:sp3d>
        </p:spPr>
        <p:txBody>
          <a:bodyPr wrap="square" rtlCol="0">
            <a:spAutoFit/>
          </a:bodyPr>
          <a:lstStyle/>
          <a:p>
            <a:pPr lvl="0"/>
            <a:r>
              <a:rPr lang="en-US" b="1" dirty="0" smtClean="0">
                <a:solidFill>
                  <a:srgbClr val="C00000"/>
                </a:solidFill>
                <a:latin typeface="Calibri" panose="020F0502020204030204" pitchFamily="34" charset="0"/>
                <a:cs typeface="Calibri" panose="020F0502020204030204" pitchFamily="34" charset="0"/>
              </a:rPr>
              <a:t>     Highlights</a:t>
            </a:r>
          </a:p>
          <a:p>
            <a:pPr lvl="0"/>
            <a:endParaRPr lang="en-US" b="1" dirty="0" smtClean="0">
              <a:solidFill>
                <a:srgbClr val="C00000"/>
              </a:solidFill>
              <a:latin typeface="Calibri" panose="020F0502020204030204" pitchFamily="34" charset="0"/>
              <a:cs typeface="Calibri" panose="020F0502020204030204" pitchFamily="34" charset="0"/>
            </a:endParaRPr>
          </a:p>
          <a:p>
            <a:pPr marL="742950" lvl="1" indent="-285750">
              <a:buFont typeface="Wingdings" panose="05000000000000000000" pitchFamily="2" charset="2"/>
              <a:buChar char="Ø"/>
            </a:pPr>
            <a:r>
              <a:rPr lang="en-US" sz="2000" b="1" dirty="0">
                <a:latin typeface="Calibri" panose="020F0502020204030204" pitchFamily="34" charset="0"/>
                <a:cs typeface="Calibri" panose="020F0502020204030204" pitchFamily="34" charset="0"/>
              </a:rPr>
              <a:t>Poor quality and </a:t>
            </a:r>
            <a:r>
              <a:rPr lang="en-US" sz="2000" b="1" dirty="0" smtClean="0">
                <a:latin typeface="Calibri" panose="020F0502020204030204" pitchFamily="34" charset="0"/>
                <a:cs typeface="Calibri" panose="020F0502020204030204" pitchFamily="34" charset="0"/>
              </a:rPr>
              <a:t>perception </a:t>
            </a:r>
          </a:p>
          <a:p>
            <a:pPr marL="742950" lvl="1" indent="-285750">
              <a:buFont typeface="Wingdings" panose="05000000000000000000" pitchFamily="2" charset="2"/>
              <a:buChar char="Ø"/>
            </a:pPr>
            <a:r>
              <a:rPr lang="en-US" sz="2000" b="1" dirty="0" smtClean="0">
                <a:latin typeface="Calibri" panose="020F0502020204030204" pitchFamily="34" charset="0"/>
                <a:cs typeface="Calibri" panose="020F0502020204030204" pitchFamily="34" charset="0"/>
              </a:rPr>
              <a:t>Lack </a:t>
            </a:r>
            <a:r>
              <a:rPr lang="en-US" sz="2000" b="1" dirty="0">
                <a:latin typeface="Calibri" panose="020F0502020204030204" pitchFamily="34" charset="0"/>
                <a:cs typeface="Calibri" panose="020F0502020204030204" pitchFamily="34" charset="0"/>
              </a:rPr>
              <a:t>the integration of </a:t>
            </a:r>
            <a:r>
              <a:rPr lang="en-US" sz="2000" b="1" dirty="0" smtClean="0">
                <a:latin typeface="Calibri" panose="020F0502020204030204" pitchFamily="34" charset="0"/>
                <a:cs typeface="Calibri" panose="020F0502020204030204" pitchFamily="34" charset="0"/>
              </a:rPr>
              <a:t>NCDs</a:t>
            </a:r>
            <a:endParaRPr lang="en-US" sz="2000" b="1" dirty="0">
              <a:latin typeface="Calibri" panose="020F0502020204030204" pitchFamily="34" charset="0"/>
              <a:cs typeface="Calibri" panose="020F0502020204030204" pitchFamily="34" charset="0"/>
            </a:endParaRPr>
          </a:p>
          <a:p>
            <a:pPr marL="742950" lvl="1" indent="-285750">
              <a:buFont typeface="Wingdings" panose="05000000000000000000" pitchFamily="2" charset="2"/>
              <a:buChar char="Ø"/>
            </a:pPr>
            <a:r>
              <a:rPr lang="en-US" sz="2000" b="1" dirty="0">
                <a:latin typeface="Calibri" panose="020F0502020204030204" pitchFamily="34" charset="0"/>
                <a:cs typeface="Calibri" panose="020F0502020204030204" pitchFamily="34" charset="0"/>
              </a:rPr>
              <a:t>Weak referral system </a:t>
            </a:r>
            <a:endParaRPr lang="en-US" sz="2000" b="1" dirty="0" smtClean="0">
              <a:latin typeface="Calibri" panose="020F0502020204030204" pitchFamily="34" charset="0"/>
              <a:cs typeface="Calibri" panose="020F0502020204030204" pitchFamily="34" charset="0"/>
            </a:endParaRPr>
          </a:p>
          <a:p>
            <a:pPr marL="742950" lvl="1" indent="-285750">
              <a:buFont typeface="Wingdings" panose="05000000000000000000" pitchFamily="2" charset="2"/>
              <a:buChar char="Ø"/>
            </a:pPr>
            <a:r>
              <a:rPr lang="en-US" sz="2000" b="1" dirty="0" smtClean="0">
                <a:latin typeface="Calibri" panose="020F0502020204030204" pitchFamily="34" charset="0"/>
                <a:cs typeface="Calibri" panose="020F0502020204030204" pitchFamily="34" charset="0"/>
              </a:rPr>
              <a:t>Deficiency </a:t>
            </a:r>
            <a:r>
              <a:rPr lang="en-US" sz="2000" b="1" dirty="0">
                <a:latin typeface="Calibri" panose="020F0502020204030204" pitchFamily="34" charset="0"/>
                <a:cs typeface="Calibri" panose="020F0502020204030204" pitchFamily="34" charset="0"/>
              </a:rPr>
              <a:t>of </a:t>
            </a:r>
            <a:r>
              <a:rPr lang="en-US" sz="2000" b="1" dirty="0" smtClean="0">
                <a:latin typeface="Calibri" panose="020F0502020204030204" pitchFamily="34" charset="0"/>
                <a:cs typeface="Calibri" panose="020F0502020204030204" pitchFamily="34" charset="0"/>
              </a:rPr>
              <a:t>well-trained workforce</a:t>
            </a:r>
            <a:endParaRPr lang="en-US" sz="2000" b="1" dirty="0">
              <a:latin typeface="Calibri" panose="020F0502020204030204" pitchFamily="34" charset="0"/>
              <a:cs typeface="Calibri" panose="020F0502020204030204" pitchFamily="34" charset="0"/>
            </a:endParaRPr>
          </a:p>
        </p:txBody>
      </p:sp>
      <p:pic>
        <p:nvPicPr>
          <p:cNvPr id="2050" name="Picture 2" descr="C:\Users\salahh\Documents\1, 1, Only Use This Folder, DHS, PHP\1, 1, 1, 1, 1, 1, 1, 1,1, 1, 1, 1, Missions to EMR countries\7, Previous missions, only 2015\83, Somalia, Sept 2015\Photos from MOH Meeting\more photos\c972b824fa68f75197ee921ab74ae978.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1293978"/>
            <a:ext cx="4435522" cy="36738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611574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519211669"/>
              </p:ext>
            </p:extLst>
          </p:nvPr>
        </p:nvGraphicFramePr>
        <p:xfrm>
          <a:off x="27294" y="1966325"/>
          <a:ext cx="9144000" cy="3144312"/>
        </p:xfrm>
        <a:graphic>
          <a:graphicData uri="http://schemas.openxmlformats.org/drawingml/2006/table">
            <a:tbl>
              <a:tblPr firstRow="1" bandRow="1">
                <a:tableStyleId>{F5AB1C69-6EDB-4FF4-983F-18BD219EF322}</a:tableStyleId>
              </a:tblPr>
              <a:tblGrid>
                <a:gridCol w="1828800"/>
                <a:gridCol w="1828800"/>
                <a:gridCol w="1828800"/>
                <a:gridCol w="1828800"/>
                <a:gridCol w="1828800"/>
              </a:tblGrid>
              <a:tr h="125455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i="0" u="none" strike="noStrike" kern="1200" baseline="0" dirty="0" smtClean="0">
                          <a:solidFill>
                            <a:schemeClr val="lt1"/>
                          </a:solidFill>
                          <a:latin typeface="Calibri" panose="020F0502020204030204" pitchFamily="34" charset="0"/>
                          <a:ea typeface="+mn-ea"/>
                          <a:cs typeface="Calibri" panose="020F0502020204030204" pitchFamily="34" charset="0"/>
                        </a:rPr>
                        <a:t>Country </a:t>
                      </a:r>
                    </a:p>
                    <a:p>
                      <a:pPr marL="0" marR="0" indent="0" algn="ctr" defTabSz="914400" rtl="0" eaLnBrk="1" fontAlgn="auto" latinLnBrk="0" hangingPunct="1">
                        <a:lnSpc>
                          <a:spcPct val="100000"/>
                        </a:lnSpc>
                        <a:spcBef>
                          <a:spcPts val="0"/>
                        </a:spcBef>
                        <a:spcAft>
                          <a:spcPts val="0"/>
                        </a:spcAft>
                        <a:buClrTx/>
                        <a:buSzTx/>
                        <a:buFontTx/>
                        <a:buNone/>
                        <a:tabLst/>
                        <a:defRPr/>
                      </a:pPr>
                      <a:r>
                        <a:rPr lang="en-US" sz="1800" b="1" i="0" u="none" strike="noStrike" kern="1200" baseline="0" dirty="0" smtClean="0">
                          <a:solidFill>
                            <a:schemeClr val="lt1"/>
                          </a:solidFill>
                          <a:latin typeface="Calibri" panose="020F0502020204030204" pitchFamily="34" charset="0"/>
                          <a:ea typeface="+mn-ea"/>
                          <a:cs typeface="Calibri" panose="020F0502020204030204" pitchFamily="34" charset="0"/>
                        </a:rPr>
                        <a:t>groups	</a:t>
                      </a:r>
                      <a:endParaRPr lang="en-US" sz="1800" b="1" baseline="0" dirty="0">
                        <a:latin typeface="Calibri" panose="020F0502020204030204" pitchFamily="34" charset="0"/>
                        <a:cs typeface="Calibri" panose="020F050202020403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i="0" u="none" strike="noStrike" kern="1200" baseline="0" dirty="0" smtClean="0">
                          <a:solidFill>
                            <a:schemeClr val="lt1"/>
                          </a:solidFill>
                          <a:latin typeface="Calibri" panose="020F0502020204030204" pitchFamily="34" charset="0"/>
                          <a:ea typeface="+mn-ea"/>
                          <a:cs typeface="Calibri" panose="020F0502020204030204" pitchFamily="34" charset="0"/>
                        </a:rPr>
                        <a:t>Primary health care facilities  	</a:t>
                      </a:r>
                    </a:p>
                    <a:p>
                      <a:pPr algn="ctr"/>
                      <a:endParaRPr lang="en-US" sz="1800" b="1" baseline="0" dirty="0">
                        <a:latin typeface="Calibri" panose="020F0502020204030204" pitchFamily="34" charset="0"/>
                        <a:cs typeface="Calibri" panose="020F050202020403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i="0" u="none" strike="noStrike" kern="1200" baseline="0" dirty="0" smtClean="0">
                          <a:solidFill>
                            <a:schemeClr val="lt1"/>
                          </a:solidFill>
                          <a:latin typeface="Calibri" panose="020F0502020204030204" pitchFamily="34" charset="0"/>
                          <a:ea typeface="+mn-ea"/>
                          <a:cs typeface="Calibri" panose="020F0502020204030204" pitchFamily="34" charset="0"/>
                        </a:rPr>
                        <a:t>Hospital beds 	</a:t>
                      </a:r>
                    </a:p>
                    <a:p>
                      <a:pPr algn="ctr"/>
                      <a:endParaRPr lang="en-US" sz="1800" b="1" baseline="0" dirty="0">
                        <a:latin typeface="Calibri" panose="020F0502020204030204" pitchFamily="34" charset="0"/>
                        <a:cs typeface="Calibri" panose="020F050202020403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i="0" u="none" strike="noStrike" kern="1200" baseline="0" dirty="0" smtClean="0">
                          <a:solidFill>
                            <a:schemeClr val="lt1"/>
                          </a:solidFill>
                          <a:latin typeface="Calibri" panose="020F0502020204030204" pitchFamily="34" charset="0"/>
                          <a:ea typeface="+mn-ea"/>
                          <a:cs typeface="Calibri" panose="020F0502020204030204" pitchFamily="34" charset="0"/>
                        </a:rPr>
                        <a:t>Physicians  </a:t>
                      </a:r>
                    </a:p>
                    <a:p>
                      <a:pPr marL="0" marR="0" indent="0" algn="ctr" defTabSz="914400" rtl="0" eaLnBrk="1" fontAlgn="auto" latinLnBrk="0" hangingPunct="1">
                        <a:lnSpc>
                          <a:spcPct val="100000"/>
                        </a:lnSpc>
                        <a:spcBef>
                          <a:spcPts val="0"/>
                        </a:spcBef>
                        <a:spcAft>
                          <a:spcPts val="0"/>
                        </a:spcAft>
                        <a:buClrTx/>
                        <a:buSzTx/>
                        <a:buFontTx/>
                        <a:buNone/>
                        <a:tabLst/>
                        <a:defRPr/>
                      </a:pPr>
                      <a:r>
                        <a:rPr lang="en-US" sz="1800" b="1" i="0" u="none" strike="noStrike" kern="1200" baseline="0" dirty="0" smtClean="0">
                          <a:solidFill>
                            <a:schemeClr val="lt1"/>
                          </a:solidFill>
                          <a:latin typeface="Calibri" panose="020F0502020204030204" pitchFamily="34" charset="0"/>
                          <a:ea typeface="+mn-ea"/>
                          <a:cs typeface="Calibri" panose="020F0502020204030204" pitchFamily="34" charset="0"/>
                        </a:rPr>
                        <a:t>	</a:t>
                      </a:r>
                    </a:p>
                    <a:p>
                      <a:pPr algn="ctr"/>
                      <a:endParaRPr lang="en-US" sz="1800" b="1" baseline="0" dirty="0">
                        <a:latin typeface="Calibri" panose="020F0502020204030204" pitchFamily="34" charset="0"/>
                        <a:cs typeface="Calibri" panose="020F050202020403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i="0" u="none" strike="noStrike" kern="1200" baseline="0" dirty="0" smtClean="0">
                          <a:solidFill>
                            <a:schemeClr val="lt1"/>
                          </a:solidFill>
                          <a:latin typeface="Calibri" panose="020F0502020204030204" pitchFamily="34" charset="0"/>
                          <a:ea typeface="+mn-ea"/>
                          <a:cs typeface="Calibri" panose="020F0502020204030204" pitchFamily="34" charset="0"/>
                        </a:rPr>
                        <a:t>Nurses and midwives  </a:t>
                      </a:r>
                    </a:p>
                    <a:p>
                      <a:pPr marL="0" marR="0" indent="0" algn="ctr" defTabSz="914400" rtl="0" eaLnBrk="1" fontAlgn="auto" latinLnBrk="0" hangingPunct="1">
                        <a:lnSpc>
                          <a:spcPct val="100000"/>
                        </a:lnSpc>
                        <a:spcBef>
                          <a:spcPts val="0"/>
                        </a:spcBef>
                        <a:spcAft>
                          <a:spcPts val="0"/>
                        </a:spcAft>
                        <a:buClrTx/>
                        <a:buSzTx/>
                        <a:buFontTx/>
                        <a:buNone/>
                        <a:tabLst/>
                        <a:defRPr/>
                      </a:pPr>
                      <a:r>
                        <a:rPr lang="en-US" sz="1800" b="1" i="0" u="none" strike="noStrike" kern="1200" baseline="0" dirty="0" smtClean="0">
                          <a:solidFill>
                            <a:schemeClr val="lt1"/>
                          </a:solidFill>
                          <a:latin typeface="Calibri" panose="020F0502020204030204" pitchFamily="34" charset="0"/>
                          <a:ea typeface="+mn-ea"/>
                          <a:cs typeface="Calibri" panose="020F0502020204030204" pitchFamily="34" charset="0"/>
                        </a:rPr>
                        <a:t>	</a:t>
                      </a:r>
                    </a:p>
                    <a:p>
                      <a:pPr algn="ctr"/>
                      <a:endParaRPr lang="en-US" sz="1800" b="1" baseline="0" dirty="0">
                        <a:latin typeface="Calibri" panose="020F0502020204030204" pitchFamily="34" charset="0"/>
                        <a:cs typeface="Calibri" panose="020F0502020204030204" pitchFamily="34" charset="0"/>
                      </a:endParaRPr>
                    </a:p>
                  </a:txBody>
                  <a:tcPr anchor="ctr"/>
                </a:tc>
              </a:tr>
              <a:tr h="609600">
                <a:tc>
                  <a:txBody>
                    <a:bodyPr/>
                    <a:lstStyle/>
                    <a:p>
                      <a:pPr algn="ctr"/>
                      <a:r>
                        <a:rPr lang="en-US" sz="1800" b="1" i="0" u="none" strike="noStrike" baseline="0" dirty="0" smtClean="0">
                          <a:solidFill>
                            <a:srgbClr val="000000"/>
                          </a:solidFill>
                          <a:latin typeface="Calibri" panose="020F0502020204030204" pitchFamily="34" charset="0"/>
                          <a:cs typeface="Calibri" panose="020F0502020204030204" pitchFamily="34" charset="0"/>
                        </a:rPr>
                        <a:t>Group 1 	</a:t>
                      </a:r>
                    </a:p>
                  </a:txBody>
                  <a:tcPr anchor="ctr"/>
                </a:tc>
                <a:tc>
                  <a:txBody>
                    <a:bodyPr/>
                    <a:lstStyle/>
                    <a:p>
                      <a:pPr algn="ctr"/>
                      <a:r>
                        <a:rPr lang="en-US" sz="1800" b="1" i="0" u="none" strike="noStrike" baseline="0" dirty="0" smtClean="0">
                          <a:solidFill>
                            <a:srgbClr val="000000"/>
                          </a:solidFill>
                          <a:latin typeface="Calibri" panose="020F0502020204030204" pitchFamily="34" charset="0"/>
                          <a:cs typeface="Calibri" panose="020F0502020204030204" pitchFamily="34" charset="0"/>
                        </a:rPr>
                        <a:t>0.2 – 2.6 	</a:t>
                      </a:r>
                    </a:p>
                  </a:txBody>
                  <a:tcPr anchor="ctr"/>
                </a:tc>
                <a:tc>
                  <a:txBody>
                    <a:bodyPr/>
                    <a:lstStyle/>
                    <a:p>
                      <a:pPr algn="ctr"/>
                      <a:r>
                        <a:rPr lang="en-US" sz="1800" b="1" i="0" u="none" strike="noStrike" baseline="0" dirty="0" smtClean="0">
                          <a:solidFill>
                            <a:srgbClr val="000000"/>
                          </a:solidFill>
                          <a:latin typeface="Calibri" panose="020F0502020204030204" pitchFamily="34" charset="0"/>
                          <a:cs typeface="Calibri" panose="020F0502020204030204" pitchFamily="34" charset="0"/>
                        </a:rPr>
                        <a:t>11 – 21.0 	</a:t>
                      </a:r>
                    </a:p>
                  </a:txBody>
                  <a:tcPr anchor="ctr"/>
                </a:tc>
                <a:tc>
                  <a:txBody>
                    <a:bodyPr/>
                    <a:lstStyle/>
                    <a:p>
                      <a:pPr algn="ctr"/>
                      <a:r>
                        <a:rPr lang="en-US" sz="1800" b="1" i="0" u="none" strike="noStrike" baseline="0" dirty="0" smtClean="0">
                          <a:solidFill>
                            <a:srgbClr val="000000"/>
                          </a:solidFill>
                          <a:latin typeface="Calibri" panose="020F0502020204030204" pitchFamily="34" charset="0"/>
                          <a:cs typeface="Calibri" panose="020F0502020204030204" pitchFamily="34" charset="0"/>
                        </a:rPr>
                        <a:t>14.7 – 34.9</a:t>
                      </a:r>
                    </a:p>
                  </a:txBody>
                  <a:tcPr anchor="ctr"/>
                </a:tc>
                <a:tc>
                  <a:txBody>
                    <a:bodyPr/>
                    <a:lstStyle/>
                    <a:p>
                      <a:pPr algn="ctr"/>
                      <a:r>
                        <a:rPr lang="en-US" sz="1800" b="1" i="0" u="none" strike="noStrike" baseline="0" dirty="0" smtClean="0">
                          <a:solidFill>
                            <a:srgbClr val="000000"/>
                          </a:solidFill>
                          <a:latin typeface="Calibri" panose="020F0502020204030204" pitchFamily="34" charset="0"/>
                          <a:cs typeface="Calibri" panose="020F0502020204030204" pitchFamily="34" charset="0"/>
                        </a:rPr>
                        <a:t>22.6 – 61.9 </a:t>
                      </a:r>
                    </a:p>
                  </a:txBody>
                  <a:tcPr anchor="ct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i="0" u="none" strike="noStrike" kern="1200" baseline="0" dirty="0" smtClean="0">
                          <a:solidFill>
                            <a:schemeClr val="dk1"/>
                          </a:solidFill>
                          <a:latin typeface="Calibri" panose="020F0502020204030204" pitchFamily="34" charset="0"/>
                          <a:ea typeface="+mn-ea"/>
                          <a:cs typeface="Calibri" panose="020F0502020204030204" pitchFamily="34" charset="0"/>
                        </a:rPr>
                        <a:t>Group 2 	</a:t>
                      </a:r>
                    </a:p>
                    <a:p>
                      <a:pPr algn="ctr"/>
                      <a:endParaRPr lang="en-US" sz="1800" b="1" baseline="0" dirty="0">
                        <a:latin typeface="Calibri" panose="020F0502020204030204" pitchFamily="34" charset="0"/>
                        <a:cs typeface="Calibri" panose="020F0502020204030204" pitchFamily="34" charset="0"/>
                      </a:endParaRPr>
                    </a:p>
                  </a:txBody>
                  <a:tcPr anchor="ctr"/>
                </a:tc>
                <a:tc>
                  <a:txBody>
                    <a:bodyPr/>
                    <a:lstStyle/>
                    <a:p>
                      <a:pPr algn="ctr"/>
                      <a:r>
                        <a:rPr lang="en-US" sz="1800" b="1" baseline="0" dirty="0" smtClean="0">
                          <a:latin typeface="Calibri" panose="020F0502020204030204" pitchFamily="34" charset="0"/>
                          <a:cs typeface="Calibri" panose="020F0502020204030204" pitchFamily="34" charset="0"/>
                        </a:rPr>
                        <a:t>0.6 – 2.9</a:t>
                      </a:r>
                    </a:p>
                  </a:txBody>
                  <a:tcPr anchor="ctr"/>
                </a:tc>
                <a:tc>
                  <a:txBody>
                    <a:bodyPr/>
                    <a:lstStyle/>
                    <a:p>
                      <a:pPr algn="ctr"/>
                      <a:r>
                        <a:rPr lang="en-US" sz="1800" b="1" baseline="0" dirty="0" smtClean="0">
                          <a:latin typeface="Calibri" panose="020F0502020204030204" pitchFamily="34" charset="0"/>
                          <a:cs typeface="Calibri" panose="020F0502020204030204" pitchFamily="34" charset="0"/>
                        </a:rPr>
                        <a:t>5.2 – </a:t>
                      </a:r>
                      <a:r>
                        <a:rPr lang="en-US" sz="1800" b="1" u="sng" baseline="0" dirty="0" smtClean="0">
                          <a:latin typeface="Calibri" panose="020F0502020204030204" pitchFamily="34" charset="0"/>
                          <a:cs typeface="Calibri" panose="020F0502020204030204" pitchFamily="34" charset="0"/>
                        </a:rPr>
                        <a:t>37.0</a:t>
                      </a:r>
                    </a:p>
                  </a:txBody>
                  <a:tcPr anchor="ctr"/>
                </a:tc>
                <a:tc>
                  <a:txBody>
                    <a:bodyPr/>
                    <a:lstStyle/>
                    <a:p>
                      <a:pPr algn="ctr"/>
                      <a:r>
                        <a:rPr lang="en-US" sz="1800" b="1" baseline="0" dirty="0" smtClean="0">
                          <a:latin typeface="Calibri" panose="020F0502020204030204" pitchFamily="34" charset="0"/>
                          <a:cs typeface="Calibri" panose="020F0502020204030204" pitchFamily="34" charset="0"/>
                        </a:rPr>
                        <a:t>3.1 – 25.5</a:t>
                      </a:r>
                    </a:p>
                  </a:txBody>
                  <a:tcPr anchor="ctr"/>
                </a:tc>
                <a:tc>
                  <a:txBody>
                    <a:bodyPr/>
                    <a:lstStyle/>
                    <a:p>
                      <a:pPr algn="ctr"/>
                      <a:r>
                        <a:rPr lang="en-US" sz="1800" b="1" baseline="0" dirty="0" smtClean="0">
                          <a:latin typeface="Calibri" panose="020F0502020204030204" pitchFamily="34" charset="0"/>
                          <a:cs typeface="Calibri" panose="020F0502020204030204" pitchFamily="34" charset="0"/>
                        </a:rPr>
                        <a:t>9.0 – 43.7</a:t>
                      </a:r>
                      <a:endParaRPr lang="en-US" sz="1800" b="1" baseline="0" dirty="0">
                        <a:latin typeface="Calibri" panose="020F0502020204030204" pitchFamily="34" charset="0"/>
                        <a:cs typeface="Calibri" panose="020F0502020204030204" pitchFamily="34" charset="0"/>
                      </a:endParaRPr>
                    </a:p>
                  </a:txBody>
                  <a:tcPr anchor="ct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i="0" u="none" strike="noStrike" kern="1200" baseline="0" dirty="0" smtClean="0">
                          <a:solidFill>
                            <a:schemeClr val="dk1"/>
                          </a:solidFill>
                          <a:latin typeface="Calibri" panose="020F0502020204030204" pitchFamily="34" charset="0"/>
                          <a:ea typeface="+mn-ea"/>
                          <a:cs typeface="Calibri" panose="020F0502020204030204" pitchFamily="34" charset="0"/>
                        </a:rPr>
                        <a:t>Group 3 	</a:t>
                      </a:r>
                    </a:p>
                    <a:p>
                      <a:pPr algn="ctr"/>
                      <a:endParaRPr lang="en-US" sz="1800" b="1" baseline="0" dirty="0">
                        <a:latin typeface="Calibri" panose="020F0502020204030204" pitchFamily="34" charset="0"/>
                        <a:cs typeface="Calibri" panose="020F050202020403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i="0" u="none" strike="noStrike" kern="1200" baseline="0" dirty="0" smtClean="0">
                          <a:solidFill>
                            <a:schemeClr val="dk1"/>
                          </a:solidFill>
                          <a:latin typeface="Calibri" panose="020F0502020204030204" pitchFamily="34" charset="0"/>
                          <a:ea typeface="+mn-ea"/>
                          <a:cs typeface="Calibri" panose="020F0502020204030204" pitchFamily="34" charset="0"/>
                        </a:rPr>
                        <a:t>0.5 – 1.7 	</a:t>
                      </a:r>
                      <a:endParaRPr lang="en-US" sz="1800" b="1" baseline="0" dirty="0">
                        <a:latin typeface="Calibri" panose="020F0502020204030204" pitchFamily="34" charset="0"/>
                        <a:cs typeface="Calibri" panose="020F0502020204030204" pitchFamily="34"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i="0" u="none" strike="noStrike" kern="1200" baseline="0" dirty="0" smtClean="0">
                          <a:solidFill>
                            <a:schemeClr val="dk1"/>
                          </a:solidFill>
                          <a:latin typeface="Calibri" panose="020F0502020204030204" pitchFamily="34" charset="0"/>
                          <a:ea typeface="+mn-ea"/>
                          <a:cs typeface="Calibri" panose="020F0502020204030204" pitchFamily="34" charset="0"/>
                        </a:rPr>
                        <a:t>4.4 – 14.2</a:t>
                      </a:r>
                      <a:endParaRPr lang="en-US" sz="1800" b="1" baseline="0" dirty="0">
                        <a:latin typeface="Calibri" panose="020F0502020204030204" pitchFamily="34" charset="0"/>
                        <a:cs typeface="Calibri" panose="020F0502020204030204" pitchFamily="34" charset="0"/>
                      </a:endParaRPr>
                    </a:p>
                  </a:txBody>
                  <a:tcPr anchor="ctr"/>
                </a:tc>
                <a:tc>
                  <a:txBody>
                    <a:bodyPr/>
                    <a:lstStyle/>
                    <a:p>
                      <a:pPr algn="ctr"/>
                      <a:r>
                        <a:rPr lang="en-US" sz="1800" b="1" i="0" u="none" strike="noStrike" baseline="0" dirty="0" smtClean="0">
                          <a:solidFill>
                            <a:srgbClr val="000000"/>
                          </a:solidFill>
                          <a:latin typeface="Calibri" panose="020F0502020204030204" pitchFamily="34" charset="0"/>
                          <a:cs typeface="Calibri" panose="020F0502020204030204" pitchFamily="34" charset="0"/>
                        </a:rPr>
                        <a:t>0.3 – 8.0 	 </a:t>
                      </a:r>
                    </a:p>
                  </a:txBody>
                  <a:tcPr anchor="ctr"/>
                </a:tc>
                <a:tc>
                  <a:txBody>
                    <a:bodyPr/>
                    <a:lstStyle/>
                    <a:p>
                      <a:pPr algn="ctr"/>
                      <a:r>
                        <a:rPr lang="en-US" sz="1800" b="1" i="0" u="none" strike="noStrike" baseline="0" dirty="0" smtClean="0">
                          <a:solidFill>
                            <a:srgbClr val="000000"/>
                          </a:solidFill>
                          <a:latin typeface="Calibri" panose="020F0502020204030204" pitchFamily="34" charset="0"/>
                          <a:cs typeface="Calibri" panose="020F0502020204030204" pitchFamily="34" charset="0"/>
                        </a:rPr>
                        <a:t>0.8 – 6.5 	</a:t>
                      </a:r>
                    </a:p>
                  </a:txBody>
                  <a:tcPr anchor="ctr"/>
                </a:tc>
              </a:tr>
            </a:tbl>
          </a:graphicData>
        </a:graphic>
      </p:graphicFrame>
      <p:sp>
        <p:nvSpPr>
          <p:cNvPr id="4" name="TextBox 3"/>
          <p:cNvSpPr txBox="1"/>
          <p:nvPr/>
        </p:nvSpPr>
        <p:spPr>
          <a:xfrm>
            <a:off x="272953" y="272955"/>
            <a:ext cx="8134066" cy="861774"/>
          </a:xfrm>
          <a:prstGeom prst="rect">
            <a:avLst/>
          </a:prstGeom>
          <a:noFill/>
        </p:spPr>
        <p:txBody>
          <a:bodyPr wrap="square" rtlCol="0">
            <a:spAutoFit/>
          </a:bodyPr>
          <a:lstStyle/>
          <a:p>
            <a:r>
              <a:rPr lang="en-US" sz="3200" b="1" dirty="0">
                <a:solidFill>
                  <a:srgbClr val="0000CC"/>
                </a:solidFill>
                <a:latin typeface="Calibri" panose="020F0502020204030204" pitchFamily="34" charset="0"/>
                <a:cs typeface="Calibri" panose="020F0502020204030204" pitchFamily="34" charset="0"/>
              </a:rPr>
              <a:t>Health </a:t>
            </a:r>
            <a:r>
              <a:rPr lang="en-US" sz="3200" b="1" dirty="0" smtClean="0">
                <a:solidFill>
                  <a:srgbClr val="0000CC"/>
                </a:solidFill>
                <a:latin typeface="Calibri" panose="020F0502020204030204" pitchFamily="34" charset="0"/>
                <a:cs typeface="Calibri" panose="020F0502020204030204" pitchFamily="34" charset="0"/>
              </a:rPr>
              <a:t>Infrastructure </a:t>
            </a:r>
            <a:r>
              <a:rPr lang="en-US" sz="3200" b="1" dirty="0">
                <a:solidFill>
                  <a:srgbClr val="0000CC"/>
                </a:solidFill>
                <a:latin typeface="Calibri" panose="020F0502020204030204" pitchFamily="34" charset="0"/>
                <a:cs typeface="Calibri" panose="020F0502020204030204" pitchFamily="34" charset="0"/>
              </a:rPr>
              <a:t>and </a:t>
            </a:r>
            <a:r>
              <a:rPr lang="en-US" sz="3200" b="1" dirty="0" smtClean="0">
                <a:solidFill>
                  <a:srgbClr val="0000CC"/>
                </a:solidFill>
                <a:latin typeface="Calibri" panose="020F0502020204030204" pitchFamily="34" charset="0"/>
                <a:cs typeface="Calibri" panose="020F0502020204030204" pitchFamily="34" charset="0"/>
              </a:rPr>
              <a:t>Workforce </a:t>
            </a:r>
            <a:r>
              <a:rPr lang="en-US" dirty="0">
                <a:latin typeface="Calibri" panose="020F0502020204030204" pitchFamily="34" charset="0"/>
                <a:cs typeface="Calibri" panose="020F0502020204030204" pitchFamily="34" charset="0"/>
              </a:rPr>
              <a:t>	</a:t>
            </a:r>
          </a:p>
          <a:p>
            <a:endParaRPr lang="en-US" dirty="0"/>
          </a:p>
        </p:txBody>
      </p:sp>
      <p:sp>
        <p:nvSpPr>
          <p:cNvPr id="5" name="TextBox 4"/>
          <p:cNvSpPr txBox="1"/>
          <p:nvPr/>
        </p:nvSpPr>
        <p:spPr>
          <a:xfrm>
            <a:off x="13645" y="5991560"/>
            <a:ext cx="7001303" cy="800219"/>
          </a:xfrm>
          <a:prstGeom prst="rect">
            <a:avLst/>
          </a:prstGeom>
          <a:noFill/>
        </p:spPr>
        <p:txBody>
          <a:bodyPr wrap="square" rtlCol="0">
            <a:spAutoFit/>
          </a:bodyPr>
          <a:lstStyle/>
          <a:p>
            <a:pPr lvl="0"/>
            <a:r>
              <a:rPr lang="en-US" b="1" dirty="0" smtClean="0">
                <a:solidFill>
                  <a:srgbClr val="C00000"/>
                </a:solidFill>
              </a:rPr>
              <a:t>I</a:t>
            </a:r>
            <a:r>
              <a:rPr lang="en-US" dirty="0" smtClean="0">
                <a:solidFill>
                  <a:srgbClr val="C00000"/>
                </a:solidFill>
              </a:rPr>
              <a:t>. </a:t>
            </a:r>
            <a:r>
              <a:rPr lang="en-US" b="1" dirty="0" smtClean="0">
                <a:solidFill>
                  <a:srgbClr val="C00000"/>
                </a:solidFill>
              </a:rPr>
              <a:t>Primary Health Care</a:t>
            </a:r>
          </a:p>
          <a:p>
            <a:pPr lvl="0"/>
            <a:r>
              <a:rPr lang="en-US" sz="1400" dirty="0" smtClean="0"/>
              <a:t>Source</a:t>
            </a:r>
            <a:r>
              <a:rPr lang="en-US" sz="1400" dirty="0"/>
              <a:t>: Demographic, social and health indicators for the </a:t>
            </a:r>
            <a:endParaRPr lang="en-US" sz="1400" dirty="0" smtClean="0"/>
          </a:p>
          <a:p>
            <a:pPr lvl="0"/>
            <a:r>
              <a:rPr lang="en-US" sz="1400" dirty="0" smtClean="0"/>
              <a:t>countries </a:t>
            </a:r>
            <a:r>
              <a:rPr lang="en-US" sz="1400" dirty="0"/>
              <a:t>of the Eastern Mediterranean, </a:t>
            </a:r>
            <a:r>
              <a:rPr lang="en-US" sz="1400" dirty="0" smtClean="0"/>
              <a:t> WHO EMRO, 2013.</a:t>
            </a:r>
            <a:endParaRPr lang="en-US" sz="1400" dirty="0"/>
          </a:p>
        </p:txBody>
      </p:sp>
      <p:sp>
        <p:nvSpPr>
          <p:cNvPr id="6" name="TextBox 5"/>
          <p:cNvSpPr txBox="1"/>
          <p:nvPr/>
        </p:nvSpPr>
        <p:spPr>
          <a:xfrm>
            <a:off x="8407019" y="6488668"/>
            <a:ext cx="736981" cy="369332"/>
          </a:xfrm>
          <a:prstGeom prst="rect">
            <a:avLst/>
          </a:prstGeom>
          <a:noFill/>
        </p:spPr>
        <p:txBody>
          <a:bodyPr wrap="square" rtlCol="0">
            <a:spAutoFit/>
          </a:bodyPr>
          <a:lstStyle/>
          <a:p>
            <a:pPr algn="ctr"/>
            <a:r>
              <a:rPr lang="en-US" b="1" dirty="0" smtClean="0"/>
              <a:t>4/25</a:t>
            </a:r>
            <a:endParaRPr lang="en-US" b="1" dirty="0"/>
          </a:p>
        </p:txBody>
      </p:sp>
      <p:sp>
        <p:nvSpPr>
          <p:cNvPr id="2" name="Oval 1"/>
          <p:cNvSpPr/>
          <p:nvPr/>
        </p:nvSpPr>
        <p:spPr>
          <a:xfrm>
            <a:off x="7001299" y="3289109"/>
            <a:ext cx="696037" cy="49132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0000CC"/>
                </a:solidFill>
              </a:rPr>
              <a:t>7</a:t>
            </a:r>
            <a:endParaRPr lang="en-US" b="1" dirty="0">
              <a:solidFill>
                <a:srgbClr val="0000CC"/>
              </a:solidFill>
            </a:endParaRPr>
          </a:p>
        </p:txBody>
      </p:sp>
      <p:sp>
        <p:nvSpPr>
          <p:cNvPr id="7" name="Oval 6"/>
          <p:cNvSpPr/>
          <p:nvPr/>
        </p:nvSpPr>
        <p:spPr>
          <a:xfrm>
            <a:off x="7069536" y="3976046"/>
            <a:ext cx="696037" cy="49132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0000CC"/>
                </a:solidFill>
              </a:rPr>
              <a:t>5.2</a:t>
            </a:r>
            <a:endParaRPr lang="en-US" b="1" dirty="0">
              <a:solidFill>
                <a:srgbClr val="0000CC"/>
              </a:solidFill>
            </a:endParaRPr>
          </a:p>
        </p:txBody>
      </p:sp>
      <p:sp>
        <p:nvSpPr>
          <p:cNvPr id="8" name="Oval 7"/>
          <p:cNvSpPr/>
          <p:nvPr/>
        </p:nvSpPr>
        <p:spPr>
          <a:xfrm>
            <a:off x="7014948" y="4596570"/>
            <a:ext cx="696037" cy="49132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0000CC"/>
                </a:solidFill>
              </a:rPr>
              <a:t>1</a:t>
            </a:r>
            <a:endParaRPr lang="en-US" b="1" dirty="0">
              <a:solidFill>
                <a:srgbClr val="0000CC"/>
              </a:solidFill>
            </a:endParaRPr>
          </a:p>
        </p:txBody>
      </p:sp>
      <p:sp>
        <p:nvSpPr>
          <p:cNvPr id="9" name="TextBox 8"/>
          <p:cNvSpPr txBox="1"/>
          <p:nvPr/>
        </p:nvSpPr>
        <p:spPr>
          <a:xfrm>
            <a:off x="272953" y="1583140"/>
            <a:ext cx="3616659" cy="369332"/>
          </a:xfrm>
          <a:prstGeom prst="rect">
            <a:avLst/>
          </a:prstGeom>
          <a:noFill/>
        </p:spPr>
        <p:txBody>
          <a:bodyPr wrap="square" rtlCol="0">
            <a:spAutoFit/>
          </a:bodyPr>
          <a:lstStyle/>
          <a:p>
            <a:r>
              <a:rPr lang="en-US" b="1" dirty="0" smtClean="0">
                <a:latin typeface="Calibri" panose="020F0502020204030204" pitchFamily="34" charset="0"/>
                <a:cs typeface="Calibri" panose="020F0502020204030204" pitchFamily="34" charset="0"/>
              </a:rPr>
              <a:t>Per 10,000 </a:t>
            </a:r>
            <a:r>
              <a:rPr lang="en-US" b="1" dirty="0">
                <a:latin typeface="Calibri" panose="020F0502020204030204" pitchFamily="34" charset="0"/>
                <a:cs typeface="Calibri" panose="020F0502020204030204" pitchFamily="34" charset="0"/>
              </a:rPr>
              <a:t>population </a:t>
            </a:r>
            <a:endParaRPr lang="en-US" dirty="0"/>
          </a:p>
        </p:txBody>
      </p:sp>
    </p:spTree>
    <p:extLst>
      <p:ext uri="{BB962C8B-B14F-4D97-AF65-F5344CB8AC3E}">
        <p14:creationId xmlns:p14="http://schemas.microsoft.com/office/powerpoint/2010/main" val="2871005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45669" y="259307"/>
            <a:ext cx="8734561" cy="815608"/>
          </a:xfrm>
          <a:prstGeom prst="rect">
            <a:avLst/>
          </a:prstGeom>
          <a:noFill/>
        </p:spPr>
        <p:txBody>
          <a:bodyPr wrap="square" rtlCol="0">
            <a:spAutoFit/>
          </a:bodyPr>
          <a:lstStyle/>
          <a:p>
            <a:r>
              <a:rPr lang="en-US" sz="2900" b="1" dirty="0">
                <a:solidFill>
                  <a:srgbClr val="0000CC"/>
                </a:solidFill>
                <a:latin typeface="Calibri" panose="020F0502020204030204" pitchFamily="34" charset="0"/>
                <a:cs typeface="Calibri" panose="020F0502020204030204" pitchFamily="34" charset="0"/>
              </a:rPr>
              <a:t>Coverage with </a:t>
            </a:r>
            <a:r>
              <a:rPr lang="en-US" sz="2900" b="1" dirty="0" smtClean="0">
                <a:solidFill>
                  <a:srgbClr val="0000CC"/>
                </a:solidFill>
                <a:latin typeface="Calibri" panose="020F0502020204030204" pitchFamily="34" charset="0"/>
                <a:cs typeface="Calibri" panose="020F0502020204030204" pitchFamily="34" charset="0"/>
              </a:rPr>
              <a:t>Essential Primary Health Care Services</a:t>
            </a:r>
            <a:r>
              <a:rPr lang="en-US" sz="2800" dirty="0"/>
              <a:t>	</a:t>
            </a:r>
          </a:p>
          <a:p>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721932791"/>
              </p:ext>
            </p:extLst>
          </p:nvPr>
        </p:nvGraphicFramePr>
        <p:xfrm>
          <a:off x="40951" y="1506186"/>
          <a:ext cx="9143995" cy="4561979"/>
        </p:xfrm>
        <a:graphic>
          <a:graphicData uri="http://schemas.openxmlformats.org/drawingml/2006/table">
            <a:tbl>
              <a:tblPr firstRow="1" bandRow="1">
                <a:tableStyleId>{F5AB1C69-6EDB-4FF4-983F-18BD219EF322}</a:tableStyleId>
              </a:tblPr>
              <a:tblGrid>
                <a:gridCol w="1119111"/>
                <a:gridCol w="1364777"/>
                <a:gridCol w="1282889"/>
                <a:gridCol w="1458363"/>
                <a:gridCol w="1148359"/>
                <a:gridCol w="1269242"/>
                <a:gridCol w="1501254"/>
              </a:tblGrid>
              <a:tr h="828236">
                <a:tc>
                  <a:txBody>
                    <a:bodyPr/>
                    <a:lstStyle/>
                    <a:p>
                      <a:pPr marL="0" marR="0" indent="0" algn="ctr" defTabSz="0" rtl="0" eaLnBrk="1" fontAlgn="auto" latinLnBrk="0" hangingPunct="1">
                        <a:lnSpc>
                          <a:spcPct val="100000"/>
                        </a:lnSpc>
                        <a:spcBef>
                          <a:spcPts val="0"/>
                        </a:spcBef>
                        <a:spcAft>
                          <a:spcPts val="0"/>
                        </a:spcAft>
                        <a:buClrTx/>
                        <a:buSzTx/>
                        <a:buFontTx/>
                        <a:buNone/>
                        <a:tabLst/>
                        <a:defRPr/>
                      </a:pPr>
                      <a:r>
                        <a:rPr lang="en-US" sz="1800" u="none" strike="noStrike" kern="1200" baseline="0" dirty="0" smtClean="0"/>
                        <a:t>Country groups 	</a:t>
                      </a:r>
                    </a:p>
                    <a:p>
                      <a:pPr marL="0" algn="ctr" defTabSz="0">
                        <a:spcBef>
                          <a:spcPts val="0"/>
                        </a:spcBef>
                      </a:pPr>
                      <a:endParaRPr lang="en-US" sz="1800" b="1" dirty="0">
                        <a:latin typeface="Calibri" panose="020F0502020204030204" pitchFamily="34" charset="0"/>
                        <a:cs typeface="Calibri" panose="020F0502020204030204" pitchFamily="34" charset="0"/>
                      </a:endParaRPr>
                    </a:p>
                  </a:txBody>
                  <a:tcPr/>
                </a:tc>
                <a:tc gridSpan="3">
                  <a:txBody>
                    <a:bodyPr/>
                    <a:lstStyle/>
                    <a:p>
                      <a:pPr marL="0" algn="ctr" defTabSz="0">
                        <a:spcBef>
                          <a:spcPts val="0"/>
                        </a:spcBef>
                      </a:pPr>
                      <a:r>
                        <a:rPr lang="en-US" sz="1800" u="none" strike="noStrike" kern="1200" baseline="0" dirty="0" smtClean="0"/>
                        <a:t>Communicable Diseases 	</a:t>
                      </a:r>
                      <a:endParaRPr lang="en-US" sz="1800" b="1" i="0" u="none" strike="noStrike" kern="1200" baseline="0" dirty="0" smtClean="0">
                        <a:solidFill>
                          <a:schemeClr val="lt1"/>
                        </a:solidFill>
                        <a:latin typeface="Calibri" panose="020F0502020204030204" pitchFamily="34" charset="0"/>
                        <a:ea typeface="+mn-ea"/>
                        <a:cs typeface="Calibri" panose="020F0502020204030204" pitchFamily="34" charset="0"/>
                      </a:endParaRPr>
                    </a:p>
                  </a:txBody>
                  <a:tcPr/>
                </a:tc>
                <a:tc hMerge="1">
                  <a:txBody>
                    <a:bodyPr/>
                    <a:lstStyle/>
                    <a:p>
                      <a:endParaRPr lang="en-US" dirty="0"/>
                    </a:p>
                  </a:txBody>
                  <a:tcPr/>
                </a:tc>
                <a:tc hMerge="1">
                  <a:txBody>
                    <a:bodyPr/>
                    <a:lstStyle/>
                    <a:p>
                      <a:endParaRPr lang="en-US" dirty="0"/>
                    </a:p>
                  </a:txBody>
                  <a:tcPr/>
                </a:tc>
                <a:tc gridSpan="3">
                  <a:txBody>
                    <a:bodyPr/>
                    <a:lstStyle/>
                    <a:p>
                      <a:pPr marL="0" marR="0" indent="0" algn="ctr" defTabSz="0" rtl="0" eaLnBrk="1" fontAlgn="auto" latinLnBrk="0" hangingPunct="1">
                        <a:lnSpc>
                          <a:spcPct val="100000"/>
                        </a:lnSpc>
                        <a:spcBef>
                          <a:spcPts val="0"/>
                        </a:spcBef>
                        <a:spcAft>
                          <a:spcPts val="0"/>
                        </a:spcAft>
                        <a:buClrTx/>
                        <a:buSzTx/>
                        <a:buFontTx/>
                        <a:buNone/>
                        <a:tabLst/>
                        <a:defRPr/>
                      </a:pPr>
                      <a:r>
                        <a:rPr lang="en-US" sz="1800" u="none" strike="noStrike" kern="1200" baseline="0" dirty="0" smtClean="0"/>
                        <a:t>Maternal and Reproductive Health</a:t>
                      </a:r>
                    </a:p>
                    <a:p>
                      <a:pPr marL="0" algn="ctr" defTabSz="0">
                        <a:spcBef>
                          <a:spcPts val="0"/>
                        </a:spcBef>
                      </a:pPr>
                      <a:endParaRPr lang="en-US" sz="1800" b="1" dirty="0">
                        <a:latin typeface="Calibri" panose="020F0502020204030204" pitchFamily="34" charset="0"/>
                        <a:cs typeface="Calibri" panose="020F0502020204030204" pitchFamily="34" charset="0"/>
                      </a:endParaRPr>
                    </a:p>
                  </a:txBody>
                  <a:tcPr/>
                </a:tc>
                <a:tc hMerge="1">
                  <a:txBody>
                    <a:bodyPr/>
                    <a:lstStyle/>
                    <a:p>
                      <a:endParaRPr lang="en-US" dirty="0"/>
                    </a:p>
                  </a:txBody>
                  <a:tcPr/>
                </a:tc>
                <a:tc hMerge="1">
                  <a:txBody>
                    <a:bodyPr/>
                    <a:lstStyle/>
                    <a:p>
                      <a:endParaRPr lang="en-US" dirty="0"/>
                    </a:p>
                  </a:txBody>
                  <a:tcPr/>
                </a:tc>
              </a:tr>
              <a:tr h="1325178">
                <a:tc>
                  <a:txBody>
                    <a:bodyPr/>
                    <a:lstStyle/>
                    <a:p>
                      <a:pPr marL="0" algn="ctr" defTabSz="0">
                        <a:spcBef>
                          <a:spcPts val="0"/>
                        </a:spcBef>
                      </a:pPr>
                      <a:endParaRPr lang="en-US" sz="1800" b="1" dirty="0">
                        <a:latin typeface="Calibri" panose="020F0502020204030204" pitchFamily="34" charset="0"/>
                        <a:cs typeface="Calibri" panose="020F0502020204030204" pitchFamily="34" charset="0"/>
                      </a:endParaRPr>
                    </a:p>
                  </a:txBody>
                  <a:tcPr anchor="ctr"/>
                </a:tc>
                <a:tc>
                  <a:txBody>
                    <a:bodyPr/>
                    <a:lstStyle/>
                    <a:p>
                      <a:pPr marL="0" marR="0" indent="0" algn="ctr" defTabSz="0" rtl="0" eaLnBrk="1" fontAlgn="auto" latinLnBrk="0" hangingPunct="1">
                        <a:lnSpc>
                          <a:spcPct val="100000"/>
                        </a:lnSpc>
                        <a:spcBef>
                          <a:spcPts val="0"/>
                        </a:spcBef>
                        <a:spcAft>
                          <a:spcPts val="0"/>
                        </a:spcAft>
                        <a:buClrTx/>
                        <a:buSzTx/>
                        <a:buFontTx/>
                        <a:buNone/>
                        <a:tabLst/>
                        <a:defRPr/>
                      </a:pPr>
                      <a:r>
                        <a:rPr lang="en-US" sz="1800" b="1" u="none" strike="noStrike" kern="1200" baseline="0" dirty="0" smtClean="0">
                          <a:latin typeface="Calibri" panose="020F0502020204030204" pitchFamily="34" charset="0"/>
                          <a:cs typeface="Calibri" panose="020F0502020204030204" pitchFamily="34" charset="0"/>
                        </a:rPr>
                        <a:t>Measles vaccination coverage	</a:t>
                      </a:r>
                    </a:p>
                  </a:txBody>
                  <a:tcPr anchor="ctr"/>
                </a:tc>
                <a:tc>
                  <a:txBody>
                    <a:bodyPr/>
                    <a:lstStyle/>
                    <a:p>
                      <a:pPr marL="0" marR="0" indent="0" algn="ctr" defTabSz="0" rtl="0" eaLnBrk="1" fontAlgn="auto" latinLnBrk="0" hangingPunct="1">
                        <a:lnSpc>
                          <a:spcPct val="100000"/>
                        </a:lnSpc>
                        <a:spcBef>
                          <a:spcPts val="0"/>
                        </a:spcBef>
                        <a:spcAft>
                          <a:spcPts val="0"/>
                        </a:spcAft>
                        <a:buClrTx/>
                        <a:buSzTx/>
                        <a:buFontTx/>
                        <a:buNone/>
                        <a:tabLst/>
                        <a:defRPr/>
                      </a:pPr>
                      <a:r>
                        <a:rPr lang="en-US" sz="1800" b="1" u="none" strike="noStrike" kern="1200" baseline="0" dirty="0" smtClean="0">
                          <a:latin typeface="Calibri" panose="020F0502020204030204" pitchFamily="34" charset="0"/>
                          <a:cs typeface="Calibri" panose="020F0502020204030204" pitchFamily="34" charset="0"/>
                        </a:rPr>
                        <a:t>DOTS coverage </a:t>
                      </a:r>
                      <a:r>
                        <a:rPr lang="en-US" sz="1800" b="1" u="none" strike="noStrike" kern="1200" baseline="30000" dirty="0" smtClean="0">
                          <a:latin typeface="Calibri" panose="020F0502020204030204" pitchFamily="34" charset="0"/>
                          <a:cs typeface="Calibri" panose="020F0502020204030204" pitchFamily="34" charset="0"/>
                        </a:rPr>
                        <a:t>a </a:t>
                      </a:r>
                      <a:r>
                        <a:rPr lang="en-US" sz="1800" b="1" u="none" strike="noStrike" kern="1200" baseline="0" dirty="0" smtClean="0">
                          <a:latin typeface="Calibri" panose="020F0502020204030204" pitchFamily="34" charset="0"/>
                          <a:cs typeface="Calibri" panose="020F0502020204030204" pitchFamily="34" charset="0"/>
                        </a:rPr>
                        <a:t>	</a:t>
                      </a:r>
                    </a:p>
                    <a:p>
                      <a:pPr marL="0" algn="ctr" defTabSz="0">
                        <a:spcBef>
                          <a:spcPts val="0"/>
                        </a:spcBef>
                      </a:pPr>
                      <a:endParaRPr lang="en-US" sz="1800" b="1" dirty="0">
                        <a:latin typeface="Calibri" panose="020F0502020204030204" pitchFamily="34" charset="0"/>
                        <a:cs typeface="Calibri" panose="020F0502020204030204" pitchFamily="34" charset="0"/>
                      </a:endParaRPr>
                    </a:p>
                  </a:txBody>
                  <a:tcPr anchor="ctr"/>
                </a:tc>
                <a:tc>
                  <a:txBody>
                    <a:bodyPr/>
                    <a:lstStyle/>
                    <a:p>
                      <a:pPr marL="0" marR="0" indent="0" algn="ctr" defTabSz="0" rtl="0" eaLnBrk="1" fontAlgn="auto" latinLnBrk="0" hangingPunct="1">
                        <a:lnSpc>
                          <a:spcPct val="100000"/>
                        </a:lnSpc>
                        <a:spcBef>
                          <a:spcPts val="0"/>
                        </a:spcBef>
                        <a:spcAft>
                          <a:spcPts val="0"/>
                        </a:spcAft>
                        <a:buClrTx/>
                        <a:buSzTx/>
                        <a:buFontTx/>
                        <a:buNone/>
                        <a:tabLst/>
                        <a:defRPr/>
                      </a:pPr>
                      <a:r>
                        <a:rPr lang="en-US" sz="1800" b="1" u="none" strike="noStrike" kern="1200" baseline="0" dirty="0" smtClean="0">
                          <a:latin typeface="Calibri" panose="020F0502020204030204" pitchFamily="34" charset="0"/>
                          <a:cs typeface="Calibri" panose="020F0502020204030204" pitchFamily="34" charset="0"/>
                        </a:rPr>
                        <a:t>ART coverage (%) &gt;15 </a:t>
                      </a:r>
                      <a:r>
                        <a:rPr lang="en-US" sz="1800" b="1" u="none" strike="noStrike" kern="1200" baseline="0" dirty="0" err="1" smtClean="0">
                          <a:latin typeface="Calibri" panose="020F0502020204030204" pitchFamily="34" charset="0"/>
                          <a:cs typeface="Calibri" panose="020F0502020204030204" pitchFamily="34" charset="0"/>
                        </a:rPr>
                        <a:t>yrs</a:t>
                      </a:r>
                      <a:r>
                        <a:rPr lang="en-US" sz="1800" b="1" u="none" strike="noStrike" kern="1200" baseline="0" dirty="0" smtClean="0">
                          <a:latin typeface="Calibri" panose="020F0502020204030204" pitchFamily="34" charset="0"/>
                          <a:cs typeface="Calibri" panose="020F0502020204030204" pitchFamily="34" charset="0"/>
                        </a:rPr>
                        <a:t> </a:t>
                      </a:r>
                      <a:r>
                        <a:rPr lang="en-US" sz="1800" b="1" u="none" strike="noStrike" kern="1200" baseline="30000" dirty="0" smtClean="0">
                          <a:latin typeface="Calibri" panose="020F0502020204030204" pitchFamily="34" charset="0"/>
                          <a:cs typeface="Calibri" panose="020F0502020204030204" pitchFamily="34" charset="0"/>
                        </a:rPr>
                        <a:t>b </a:t>
                      </a:r>
                      <a:r>
                        <a:rPr lang="en-US" sz="1800" b="1" u="none" strike="noStrike" kern="1200" baseline="0" dirty="0" smtClean="0">
                          <a:latin typeface="Calibri" panose="020F0502020204030204" pitchFamily="34" charset="0"/>
                          <a:cs typeface="Calibri" panose="020F0502020204030204" pitchFamily="34" charset="0"/>
                        </a:rPr>
                        <a:t>	</a:t>
                      </a:r>
                    </a:p>
                    <a:p>
                      <a:pPr marL="0" algn="ctr" defTabSz="0">
                        <a:spcBef>
                          <a:spcPts val="0"/>
                        </a:spcBef>
                      </a:pPr>
                      <a:endParaRPr lang="en-US" sz="1800" b="1" dirty="0">
                        <a:latin typeface="Calibri" panose="020F0502020204030204" pitchFamily="34" charset="0"/>
                        <a:cs typeface="Calibri" panose="020F0502020204030204" pitchFamily="34" charset="0"/>
                      </a:endParaRPr>
                    </a:p>
                  </a:txBody>
                  <a:tcPr anchor="ctr"/>
                </a:tc>
                <a:tc>
                  <a:txBody>
                    <a:bodyPr/>
                    <a:lstStyle/>
                    <a:p>
                      <a:pPr marL="0" marR="0" indent="0" algn="ctr" defTabSz="0" rtl="0" eaLnBrk="1" fontAlgn="auto" latinLnBrk="0" hangingPunct="1">
                        <a:lnSpc>
                          <a:spcPct val="100000"/>
                        </a:lnSpc>
                        <a:spcBef>
                          <a:spcPts val="0"/>
                        </a:spcBef>
                        <a:spcAft>
                          <a:spcPts val="0"/>
                        </a:spcAft>
                        <a:buClrTx/>
                        <a:buSzTx/>
                        <a:buFontTx/>
                        <a:buNone/>
                        <a:tabLst/>
                        <a:defRPr/>
                      </a:pPr>
                      <a:r>
                        <a:rPr lang="en-US" sz="1800" b="1" u="none" strike="noStrike" kern="1200" baseline="0" dirty="0" smtClean="0">
                          <a:latin typeface="Calibri" panose="020F0502020204030204" pitchFamily="34" charset="0"/>
                          <a:cs typeface="Calibri" panose="020F0502020204030204" pitchFamily="34" charset="0"/>
                        </a:rPr>
                        <a:t>Antenatal coverage</a:t>
                      </a:r>
                    </a:p>
                    <a:p>
                      <a:pPr marL="0" marR="0" indent="0" algn="ctr" defTabSz="0" rtl="0" eaLnBrk="1" fontAlgn="auto" latinLnBrk="0" hangingPunct="1">
                        <a:lnSpc>
                          <a:spcPct val="100000"/>
                        </a:lnSpc>
                        <a:spcBef>
                          <a:spcPts val="0"/>
                        </a:spcBef>
                        <a:spcAft>
                          <a:spcPts val="0"/>
                        </a:spcAft>
                        <a:buClrTx/>
                        <a:buSzTx/>
                        <a:buFontTx/>
                        <a:buNone/>
                        <a:tabLst/>
                        <a:defRPr/>
                      </a:pPr>
                      <a:r>
                        <a:rPr lang="en-US" sz="1800" b="1" u="none" strike="noStrike" kern="1200" baseline="0" dirty="0" smtClean="0">
                          <a:latin typeface="Calibri" panose="020F0502020204030204" pitchFamily="34" charset="0"/>
                          <a:cs typeface="Calibri" panose="020F0502020204030204" pitchFamily="34" charset="0"/>
                        </a:rPr>
                        <a:t> 	</a:t>
                      </a:r>
                      <a:endParaRPr lang="en-US" sz="1800" b="1" dirty="0">
                        <a:latin typeface="Calibri" panose="020F0502020204030204" pitchFamily="34" charset="0"/>
                        <a:cs typeface="Calibri" panose="020F0502020204030204" pitchFamily="34" charset="0"/>
                      </a:endParaRPr>
                    </a:p>
                  </a:txBody>
                  <a:tcPr anchor="ctr"/>
                </a:tc>
                <a:tc>
                  <a:txBody>
                    <a:bodyPr/>
                    <a:lstStyle/>
                    <a:p>
                      <a:pPr marL="0" marR="0" indent="0" algn="ctr" defTabSz="0" rtl="0" eaLnBrk="1" fontAlgn="auto" latinLnBrk="0" hangingPunct="1">
                        <a:lnSpc>
                          <a:spcPct val="100000"/>
                        </a:lnSpc>
                        <a:spcBef>
                          <a:spcPts val="0"/>
                        </a:spcBef>
                        <a:spcAft>
                          <a:spcPts val="0"/>
                        </a:spcAft>
                        <a:buClrTx/>
                        <a:buSzTx/>
                        <a:buFontTx/>
                        <a:buNone/>
                        <a:tabLst/>
                        <a:defRPr/>
                      </a:pPr>
                      <a:r>
                        <a:rPr lang="en-US" sz="1800" b="1" u="none" strike="noStrike" kern="1200" baseline="0" dirty="0" smtClean="0">
                          <a:latin typeface="Calibri" panose="020F0502020204030204" pitchFamily="34" charset="0"/>
                          <a:cs typeface="Calibri" panose="020F0502020204030204" pitchFamily="34" charset="0"/>
                        </a:rPr>
                        <a:t>Births by skilled attendants	</a:t>
                      </a:r>
                    </a:p>
                  </a:txBody>
                  <a:tcPr anchor="ctr"/>
                </a:tc>
                <a:tc>
                  <a:txBody>
                    <a:bodyPr/>
                    <a:lstStyle/>
                    <a:p>
                      <a:pPr marL="0" marR="0" indent="0" algn="ctr" defTabSz="0" rtl="0" eaLnBrk="1" fontAlgn="auto" latinLnBrk="0" hangingPunct="1">
                        <a:lnSpc>
                          <a:spcPct val="100000"/>
                        </a:lnSpc>
                        <a:spcBef>
                          <a:spcPts val="0"/>
                        </a:spcBef>
                        <a:spcAft>
                          <a:spcPts val="0"/>
                        </a:spcAft>
                        <a:buClrTx/>
                        <a:buSzTx/>
                        <a:buFontTx/>
                        <a:buNone/>
                        <a:tabLst/>
                        <a:defRPr/>
                      </a:pPr>
                      <a:r>
                        <a:rPr lang="en-US" sz="1800" b="1" u="none" strike="noStrike" kern="1200" baseline="0" dirty="0" smtClean="0">
                          <a:latin typeface="Calibri" panose="020F0502020204030204" pitchFamily="34" charset="0"/>
                          <a:cs typeface="Calibri" panose="020F0502020204030204" pitchFamily="34" charset="0"/>
                        </a:rPr>
                        <a:t>Contraceptive prevalence rate </a:t>
                      </a:r>
                      <a:endParaRPr lang="en-US" sz="1800" b="1" dirty="0">
                        <a:latin typeface="Calibri" panose="020F0502020204030204" pitchFamily="34" charset="0"/>
                        <a:cs typeface="Calibri" panose="020F0502020204030204" pitchFamily="34" charset="0"/>
                      </a:endParaRPr>
                    </a:p>
                  </a:txBody>
                  <a:tcPr anchor="ctr"/>
                </a:tc>
              </a:tr>
              <a:tr h="579765">
                <a:tc>
                  <a:txBody>
                    <a:bodyPr/>
                    <a:lstStyle/>
                    <a:p>
                      <a:pPr marL="0" marR="0" indent="0" algn="ctr" defTabSz="0" rtl="0" eaLnBrk="1" fontAlgn="auto" latinLnBrk="0" hangingPunct="1">
                        <a:lnSpc>
                          <a:spcPct val="100000"/>
                        </a:lnSpc>
                        <a:spcBef>
                          <a:spcPts val="0"/>
                        </a:spcBef>
                        <a:spcAft>
                          <a:spcPts val="0"/>
                        </a:spcAft>
                        <a:buClrTx/>
                        <a:buSzTx/>
                        <a:buFontTx/>
                        <a:buNone/>
                        <a:tabLst/>
                        <a:defRPr/>
                      </a:pPr>
                      <a:r>
                        <a:rPr lang="en-US" sz="1800" b="1" u="none" strike="noStrike" kern="1200" baseline="0" dirty="0" smtClean="0">
                          <a:latin typeface="Calibri" panose="020F0502020204030204" pitchFamily="34" charset="0"/>
                          <a:cs typeface="Calibri" panose="020F0502020204030204" pitchFamily="34" charset="0"/>
                        </a:rPr>
                        <a:t>Group 1 	</a:t>
                      </a:r>
                    </a:p>
                  </a:txBody>
                  <a:tcPr anchor="ctr"/>
                </a:tc>
                <a:tc>
                  <a:txBody>
                    <a:bodyPr/>
                    <a:lstStyle/>
                    <a:p>
                      <a:pPr marL="0" marR="0" indent="0" algn="ctr" defTabSz="0" rtl="0" eaLnBrk="1" fontAlgn="auto" latinLnBrk="0" hangingPunct="1">
                        <a:lnSpc>
                          <a:spcPct val="100000"/>
                        </a:lnSpc>
                        <a:spcBef>
                          <a:spcPts val="0"/>
                        </a:spcBef>
                        <a:spcAft>
                          <a:spcPts val="0"/>
                        </a:spcAft>
                        <a:buClrTx/>
                        <a:buSzTx/>
                        <a:buFontTx/>
                        <a:buNone/>
                        <a:tabLst/>
                        <a:defRPr/>
                      </a:pPr>
                      <a:r>
                        <a:rPr lang="pl-PL" sz="1800" b="1" u="none" strike="noStrike" kern="1200" baseline="0" dirty="0" smtClean="0">
                          <a:latin typeface="Calibri" panose="020F0502020204030204" pitchFamily="34" charset="0"/>
                          <a:cs typeface="Calibri" panose="020F0502020204030204" pitchFamily="34" charset="0"/>
                        </a:rPr>
                        <a:t>98–100 	</a:t>
                      </a:r>
                      <a:endParaRPr lang="en-US" sz="1800" b="1" dirty="0">
                        <a:latin typeface="Calibri" panose="020F0502020204030204" pitchFamily="34" charset="0"/>
                        <a:cs typeface="Calibri" panose="020F0502020204030204" pitchFamily="34" charset="0"/>
                      </a:endParaRPr>
                    </a:p>
                  </a:txBody>
                  <a:tcPr anchor="ctr"/>
                </a:tc>
                <a:tc>
                  <a:txBody>
                    <a:bodyPr/>
                    <a:lstStyle/>
                    <a:p>
                      <a:pPr marL="0" marR="0" indent="0" algn="ctr" defTabSz="0" rtl="0" eaLnBrk="1" fontAlgn="auto" latinLnBrk="0" hangingPunct="1">
                        <a:lnSpc>
                          <a:spcPct val="100000"/>
                        </a:lnSpc>
                        <a:spcBef>
                          <a:spcPts val="0"/>
                        </a:spcBef>
                        <a:spcAft>
                          <a:spcPts val="0"/>
                        </a:spcAft>
                        <a:buClrTx/>
                        <a:buSzTx/>
                        <a:buFontTx/>
                        <a:buNone/>
                        <a:tabLst/>
                        <a:defRPr/>
                      </a:pPr>
                      <a:r>
                        <a:rPr lang="pl-PL" sz="1800" b="1" u="none" strike="noStrike" kern="1200" baseline="0" dirty="0" smtClean="0">
                          <a:latin typeface="Calibri" panose="020F0502020204030204" pitchFamily="34" charset="0"/>
                          <a:cs typeface="Calibri" panose="020F0502020204030204" pitchFamily="34" charset="0"/>
                        </a:rPr>
                        <a:t>100 	</a:t>
                      </a:r>
                      <a:endParaRPr lang="en-US" sz="1800" b="1" dirty="0">
                        <a:latin typeface="Calibri" panose="020F0502020204030204" pitchFamily="34" charset="0"/>
                        <a:cs typeface="Calibri" panose="020F0502020204030204" pitchFamily="34" charset="0"/>
                      </a:endParaRPr>
                    </a:p>
                  </a:txBody>
                  <a:tcPr anchor="ctr"/>
                </a:tc>
                <a:tc>
                  <a:txBody>
                    <a:bodyPr/>
                    <a:lstStyle/>
                    <a:p>
                      <a:pPr marL="0" algn="ctr" defTabSz="0">
                        <a:spcBef>
                          <a:spcPts val="0"/>
                        </a:spcBef>
                      </a:pPr>
                      <a:r>
                        <a:rPr lang="en-US" sz="1800" b="1" dirty="0" smtClean="0">
                          <a:latin typeface="Calibri" panose="020F0502020204030204" pitchFamily="34" charset="0"/>
                          <a:cs typeface="Calibri" panose="020F0502020204030204" pitchFamily="34" charset="0"/>
                        </a:rPr>
                        <a:t>NA</a:t>
                      </a:r>
                      <a:endParaRPr lang="en-US" sz="1800" b="1" dirty="0">
                        <a:latin typeface="Calibri" panose="020F0502020204030204" pitchFamily="34" charset="0"/>
                        <a:cs typeface="Calibri" panose="020F0502020204030204" pitchFamily="34" charset="0"/>
                      </a:endParaRPr>
                    </a:p>
                  </a:txBody>
                  <a:tcPr anchor="ctr"/>
                </a:tc>
                <a:tc>
                  <a:txBody>
                    <a:bodyPr/>
                    <a:lstStyle/>
                    <a:p>
                      <a:pPr marL="0" algn="ctr" defTabSz="0">
                        <a:spcBef>
                          <a:spcPts val="0"/>
                        </a:spcBef>
                      </a:pPr>
                      <a:r>
                        <a:rPr lang="en-US" sz="1800" b="1" dirty="0" smtClean="0">
                          <a:latin typeface="Calibri" panose="020F0502020204030204" pitchFamily="34" charset="0"/>
                          <a:cs typeface="Calibri" panose="020F0502020204030204" pitchFamily="34" charset="0"/>
                        </a:rPr>
                        <a:t>98-100</a:t>
                      </a:r>
                      <a:endParaRPr lang="en-US" sz="1800" b="1" dirty="0">
                        <a:latin typeface="Calibri" panose="020F0502020204030204" pitchFamily="34" charset="0"/>
                        <a:cs typeface="Calibri" panose="020F0502020204030204" pitchFamily="34" charset="0"/>
                      </a:endParaRPr>
                    </a:p>
                  </a:txBody>
                  <a:tcPr anchor="ctr"/>
                </a:tc>
                <a:tc>
                  <a:txBody>
                    <a:bodyPr/>
                    <a:lstStyle/>
                    <a:p>
                      <a:pPr marL="0" algn="ctr" defTabSz="0">
                        <a:spcBef>
                          <a:spcPts val="0"/>
                        </a:spcBef>
                      </a:pPr>
                      <a:r>
                        <a:rPr lang="en-US" sz="1800" b="1" dirty="0" smtClean="0">
                          <a:latin typeface="Calibri" panose="020F0502020204030204" pitchFamily="34" charset="0"/>
                          <a:cs typeface="Calibri" panose="020F0502020204030204" pitchFamily="34" charset="0"/>
                        </a:rPr>
                        <a:t>98-100</a:t>
                      </a:r>
                      <a:endParaRPr lang="en-US" sz="1800" b="1" dirty="0">
                        <a:latin typeface="Calibri" panose="020F0502020204030204" pitchFamily="34" charset="0"/>
                        <a:cs typeface="Calibri" panose="020F0502020204030204" pitchFamily="34" charset="0"/>
                      </a:endParaRPr>
                    </a:p>
                  </a:txBody>
                  <a:tcPr anchor="ctr"/>
                </a:tc>
                <a:tc>
                  <a:txBody>
                    <a:bodyPr/>
                    <a:lstStyle/>
                    <a:p>
                      <a:pPr marL="0" algn="ctr" defTabSz="0">
                        <a:spcBef>
                          <a:spcPts val="0"/>
                        </a:spcBef>
                      </a:pPr>
                      <a:r>
                        <a:rPr lang="en-US" sz="1800" b="1" dirty="0" smtClean="0">
                          <a:latin typeface="Calibri" panose="020F0502020204030204" pitchFamily="34" charset="0"/>
                          <a:cs typeface="Calibri" panose="020F0502020204030204" pitchFamily="34" charset="0"/>
                        </a:rPr>
                        <a:t>24-37</a:t>
                      </a:r>
                      <a:endParaRPr lang="en-US" sz="1800" b="1" dirty="0">
                        <a:latin typeface="Calibri" panose="020F0502020204030204" pitchFamily="34" charset="0"/>
                        <a:cs typeface="Calibri" panose="020F0502020204030204" pitchFamily="34" charset="0"/>
                      </a:endParaRPr>
                    </a:p>
                  </a:txBody>
                  <a:tcPr anchor="ctr"/>
                </a:tc>
              </a:tr>
              <a:tr h="828236">
                <a:tc>
                  <a:txBody>
                    <a:bodyPr/>
                    <a:lstStyle/>
                    <a:p>
                      <a:pPr marL="0" marR="0" indent="0" algn="ctr" defTabSz="0" rtl="0" eaLnBrk="1" fontAlgn="auto" latinLnBrk="0" hangingPunct="1">
                        <a:lnSpc>
                          <a:spcPct val="100000"/>
                        </a:lnSpc>
                        <a:spcBef>
                          <a:spcPts val="0"/>
                        </a:spcBef>
                        <a:spcAft>
                          <a:spcPts val="0"/>
                        </a:spcAft>
                        <a:buClrTx/>
                        <a:buSzTx/>
                        <a:buFontTx/>
                        <a:buNone/>
                        <a:tabLst/>
                        <a:defRPr/>
                      </a:pPr>
                      <a:r>
                        <a:rPr lang="en-US" sz="1800" b="1" u="none" strike="noStrike" kern="1200" baseline="0" dirty="0" smtClean="0">
                          <a:latin typeface="Calibri" panose="020F0502020204030204" pitchFamily="34" charset="0"/>
                          <a:cs typeface="Calibri" panose="020F0502020204030204" pitchFamily="34" charset="0"/>
                        </a:rPr>
                        <a:t>Group 2 	</a:t>
                      </a:r>
                      <a:endParaRPr lang="en-US" sz="1800" b="1" dirty="0">
                        <a:latin typeface="Calibri" panose="020F0502020204030204" pitchFamily="34" charset="0"/>
                        <a:cs typeface="Calibri" panose="020F0502020204030204" pitchFamily="34" charset="0"/>
                      </a:endParaRPr>
                    </a:p>
                  </a:txBody>
                  <a:tcPr anchor="ctr"/>
                </a:tc>
                <a:tc>
                  <a:txBody>
                    <a:bodyPr/>
                    <a:lstStyle/>
                    <a:p>
                      <a:pPr marL="0" algn="ctr" defTabSz="0">
                        <a:spcBef>
                          <a:spcPts val="0"/>
                        </a:spcBef>
                      </a:pPr>
                      <a:r>
                        <a:rPr lang="en-US" sz="1800" b="1" dirty="0" smtClean="0">
                          <a:latin typeface="Calibri" panose="020F0502020204030204" pitchFamily="34" charset="0"/>
                          <a:cs typeface="Calibri" panose="020F0502020204030204" pitchFamily="34" charset="0"/>
                        </a:rPr>
                        <a:t>91-99</a:t>
                      </a:r>
                      <a:endParaRPr lang="en-US" sz="1800" b="1" dirty="0">
                        <a:latin typeface="Calibri" panose="020F0502020204030204" pitchFamily="34" charset="0"/>
                        <a:cs typeface="Calibri" panose="020F0502020204030204" pitchFamily="34" charset="0"/>
                      </a:endParaRPr>
                    </a:p>
                  </a:txBody>
                  <a:tcPr anchor="ctr"/>
                </a:tc>
                <a:tc>
                  <a:txBody>
                    <a:bodyPr/>
                    <a:lstStyle/>
                    <a:p>
                      <a:pPr marL="0" algn="ctr" defTabSz="0">
                        <a:spcBef>
                          <a:spcPts val="0"/>
                        </a:spcBef>
                      </a:pPr>
                      <a:r>
                        <a:rPr lang="en-US" sz="1800" b="1" dirty="0" smtClean="0">
                          <a:latin typeface="Calibri" panose="020F0502020204030204" pitchFamily="34" charset="0"/>
                          <a:cs typeface="Calibri" panose="020F0502020204030204" pitchFamily="34" charset="0"/>
                        </a:rPr>
                        <a:t>100</a:t>
                      </a:r>
                      <a:endParaRPr lang="en-US" sz="1800" b="1" dirty="0">
                        <a:latin typeface="Calibri" panose="020F0502020204030204" pitchFamily="34" charset="0"/>
                        <a:cs typeface="Calibri" panose="020F0502020204030204" pitchFamily="34" charset="0"/>
                      </a:endParaRPr>
                    </a:p>
                  </a:txBody>
                  <a:tcPr anchor="ctr"/>
                </a:tc>
                <a:tc>
                  <a:txBody>
                    <a:bodyPr/>
                    <a:lstStyle/>
                    <a:p>
                      <a:pPr marL="0" marR="0" indent="0" algn="ctr" defTabSz="0" rtl="0" eaLnBrk="1" fontAlgn="auto" latinLnBrk="0" hangingPunct="1">
                        <a:lnSpc>
                          <a:spcPct val="100000"/>
                        </a:lnSpc>
                        <a:spcBef>
                          <a:spcPts val="0"/>
                        </a:spcBef>
                        <a:spcAft>
                          <a:spcPts val="0"/>
                        </a:spcAft>
                        <a:buClrTx/>
                        <a:buSzTx/>
                        <a:buFontTx/>
                        <a:buNone/>
                        <a:tabLst/>
                        <a:defRPr/>
                      </a:pPr>
                      <a:r>
                        <a:rPr lang="en-US" sz="1800" b="1" u="none" strike="noStrike" kern="1200" baseline="0" dirty="0" smtClean="0">
                          <a:latin typeface="Calibri" panose="020F0502020204030204" pitchFamily="34" charset="0"/>
                          <a:cs typeface="Calibri" panose="020F0502020204030204" pitchFamily="34" charset="0"/>
                        </a:rPr>
                        <a:t>13-56 </a:t>
                      </a:r>
                    </a:p>
                    <a:p>
                      <a:pPr marL="0" marR="0" indent="0" algn="ctr" defTabSz="0" rtl="0" eaLnBrk="1" fontAlgn="auto" latinLnBrk="0" hangingPunct="1">
                        <a:lnSpc>
                          <a:spcPct val="100000"/>
                        </a:lnSpc>
                        <a:spcBef>
                          <a:spcPts val="0"/>
                        </a:spcBef>
                        <a:spcAft>
                          <a:spcPts val="0"/>
                        </a:spcAft>
                        <a:buClrTx/>
                        <a:buSzTx/>
                        <a:buFontTx/>
                        <a:buNone/>
                        <a:tabLst/>
                        <a:defRPr/>
                      </a:pPr>
                      <a:r>
                        <a:rPr lang="en-US" sz="1800" b="1" u="none" strike="noStrike" kern="1200" baseline="0" dirty="0" smtClean="0">
                          <a:latin typeface="Calibri" panose="020F0502020204030204" pitchFamily="34" charset="0"/>
                          <a:cs typeface="Calibri" panose="020F0502020204030204" pitchFamily="34" charset="0"/>
                        </a:rPr>
                        <a:t>(4 countries) 	</a:t>
                      </a:r>
                    </a:p>
                  </a:txBody>
                  <a:tcPr anchor="ctr"/>
                </a:tc>
                <a:tc>
                  <a:txBody>
                    <a:bodyPr/>
                    <a:lstStyle/>
                    <a:p>
                      <a:pPr marL="0" algn="ctr" defTabSz="0">
                        <a:spcBef>
                          <a:spcPts val="0"/>
                        </a:spcBef>
                      </a:pPr>
                      <a:r>
                        <a:rPr lang="en-US" sz="1800" b="1" dirty="0" smtClean="0">
                          <a:latin typeface="Calibri" panose="020F0502020204030204" pitchFamily="34" charset="0"/>
                          <a:cs typeface="Calibri" panose="020F0502020204030204" pitchFamily="34" charset="0"/>
                        </a:rPr>
                        <a:t>66-100</a:t>
                      </a:r>
                      <a:endParaRPr lang="en-US" sz="1800" b="1" dirty="0">
                        <a:latin typeface="Calibri" panose="020F0502020204030204" pitchFamily="34" charset="0"/>
                        <a:cs typeface="Calibri" panose="020F0502020204030204" pitchFamily="34" charset="0"/>
                      </a:endParaRPr>
                    </a:p>
                  </a:txBody>
                  <a:tcPr anchor="ctr"/>
                </a:tc>
                <a:tc>
                  <a:txBody>
                    <a:bodyPr/>
                    <a:lstStyle/>
                    <a:p>
                      <a:pPr marL="0" algn="ctr" defTabSz="0">
                        <a:spcBef>
                          <a:spcPts val="0"/>
                        </a:spcBef>
                      </a:pPr>
                      <a:r>
                        <a:rPr lang="en-US" sz="1800" b="1" dirty="0" smtClean="0">
                          <a:latin typeface="Calibri" panose="020F0502020204030204" pitchFamily="34" charset="0"/>
                          <a:cs typeface="Calibri" panose="020F0502020204030204" pitchFamily="34" charset="0"/>
                        </a:rPr>
                        <a:t>74-100</a:t>
                      </a:r>
                      <a:endParaRPr lang="en-US" sz="1800" b="1" dirty="0">
                        <a:latin typeface="Calibri" panose="020F0502020204030204" pitchFamily="34" charset="0"/>
                        <a:cs typeface="Calibri" panose="020F0502020204030204" pitchFamily="34" charset="0"/>
                      </a:endParaRPr>
                    </a:p>
                  </a:txBody>
                  <a:tcPr anchor="ctr"/>
                </a:tc>
                <a:tc>
                  <a:txBody>
                    <a:bodyPr/>
                    <a:lstStyle/>
                    <a:p>
                      <a:pPr marL="0" algn="ctr" defTabSz="0">
                        <a:spcBef>
                          <a:spcPts val="0"/>
                        </a:spcBef>
                      </a:pPr>
                      <a:r>
                        <a:rPr lang="en-US" sz="1800" b="1" dirty="0" smtClean="0">
                          <a:latin typeface="Calibri" panose="020F0502020204030204" pitchFamily="34" charset="0"/>
                          <a:cs typeface="Calibri" panose="020F0502020204030204" pitchFamily="34" charset="0"/>
                        </a:rPr>
                        <a:t>38-60</a:t>
                      </a:r>
                      <a:endParaRPr lang="en-US" sz="1800" b="1" dirty="0">
                        <a:latin typeface="Calibri" panose="020F0502020204030204" pitchFamily="34" charset="0"/>
                        <a:cs typeface="Calibri" panose="020F0502020204030204" pitchFamily="34" charset="0"/>
                      </a:endParaRPr>
                    </a:p>
                  </a:txBody>
                  <a:tcPr anchor="ctr"/>
                </a:tc>
              </a:tr>
              <a:tr h="828236">
                <a:tc>
                  <a:txBody>
                    <a:bodyPr/>
                    <a:lstStyle/>
                    <a:p>
                      <a:pPr marL="0" marR="0" indent="0" algn="ctr" defTabSz="0" rtl="0" eaLnBrk="1" fontAlgn="auto" latinLnBrk="0" hangingPunct="1">
                        <a:lnSpc>
                          <a:spcPct val="100000"/>
                        </a:lnSpc>
                        <a:spcBef>
                          <a:spcPts val="0"/>
                        </a:spcBef>
                        <a:spcAft>
                          <a:spcPts val="0"/>
                        </a:spcAft>
                        <a:buClrTx/>
                        <a:buSzTx/>
                        <a:buFontTx/>
                        <a:buNone/>
                        <a:tabLst/>
                        <a:defRPr/>
                      </a:pPr>
                      <a:endParaRPr lang="en-US" sz="1800" b="1" u="none" strike="noStrike" kern="1200" baseline="0" dirty="0" smtClean="0">
                        <a:latin typeface="Calibri" panose="020F0502020204030204" pitchFamily="34" charset="0"/>
                        <a:cs typeface="Calibri" panose="020F0502020204030204" pitchFamily="34" charset="0"/>
                      </a:endParaRPr>
                    </a:p>
                    <a:p>
                      <a:pPr marL="0" marR="0" indent="0" algn="ctr" defTabSz="0" rtl="0" eaLnBrk="1" fontAlgn="auto" latinLnBrk="0" hangingPunct="1">
                        <a:lnSpc>
                          <a:spcPct val="100000"/>
                        </a:lnSpc>
                        <a:spcBef>
                          <a:spcPts val="0"/>
                        </a:spcBef>
                        <a:spcAft>
                          <a:spcPts val="0"/>
                        </a:spcAft>
                        <a:buClrTx/>
                        <a:buSzTx/>
                        <a:buFontTx/>
                        <a:buNone/>
                        <a:tabLst/>
                        <a:defRPr/>
                      </a:pPr>
                      <a:r>
                        <a:rPr lang="en-US" sz="1800" b="1" u="none" strike="noStrike" kern="1200" baseline="0" dirty="0" smtClean="0">
                          <a:latin typeface="Calibri" panose="020F0502020204030204" pitchFamily="34" charset="0"/>
                          <a:cs typeface="Calibri" panose="020F0502020204030204" pitchFamily="34" charset="0"/>
                        </a:rPr>
                        <a:t>Group 3 	</a:t>
                      </a:r>
                    </a:p>
                    <a:p>
                      <a:pPr marL="0" algn="ctr" defTabSz="0">
                        <a:spcBef>
                          <a:spcPts val="0"/>
                        </a:spcBef>
                      </a:pPr>
                      <a:endParaRPr lang="en-US" sz="1800" b="1" dirty="0">
                        <a:latin typeface="Calibri" panose="020F0502020204030204" pitchFamily="34" charset="0"/>
                        <a:cs typeface="Calibri" panose="020F0502020204030204" pitchFamily="34" charset="0"/>
                      </a:endParaRPr>
                    </a:p>
                  </a:txBody>
                  <a:tcPr anchor="ctr"/>
                </a:tc>
                <a:tc>
                  <a:txBody>
                    <a:bodyPr/>
                    <a:lstStyle/>
                    <a:p>
                      <a:pPr marL="0" algn="ctr" defTabSz="0">
                        <a:spcBef>
                          <a:spcPts val="0"/>
                        </a:spcBef>
                      </a:pPr>
                      <a:r>
                        <a:rPr lang="en-US" sz="1800" b="1" dirty="0" smtClean="0">
                          <a:latin typeface="Calibri" panose="020F0502020204030204" pitchFamily="34" charset="0"/>
                          <a:cs typeface="Calibri" panose="020F0502020204030204" pitchFamily="34" charset="0"/>
                        </a:rPr>
                        <a:t>64-88</a:t>
                      </a:r>
                      <a:endParaRPr lang="en-US" sz="1800" b="1" dirty="0">
                        <a:latin typeface="Calibri" panose="020F0502020204030204" pitchFamily="34" charset="0"/>
                        <a:cs typeface="Calibri" panose="020F0502020204030204" pitchFamily="34" charset="0"/>
                      </a:endParaRPr>
                    </a:p>
                  </a:txBody>
                  <a:tcPr anchor="ctr"/>
                </a:tc>
                <a:tc>
                  <a:txBody>
                    <a:bodyPr/>
                    <a:lstStyle/>
                    <a:p>
                      <a:pPr marL="0" algn="ctr" defTabSz="0">
                        <a:spcBef>
                          <a:spcPts val="0"/>
                        </a:spcBef>
                      </a:pPr>
                      <a:r>
                        <a:rPr lang="en-US" sz="1800" b="1" dirty="0" smtClean="0">
                          <a:latin typeface="Calibri" panose="020F0502020204030204" pitchFamily="34" charset="0"/>
                          <a:cs typeface="Calibri" panose="020F0502020204030204" pitchFamily="34" charset="0"/>
                        </a:rPr>
                        <a:t>47-100</a:t>
                      </a:r>
                      <a:endParaRPr lang="en-US" sz="1800" b="1" dirty="0">
                        <a:latin typeface="Calibri" panose="020F0502020204030204" pitchFamily="34" charset="0"/>
                        <a:cs typeface="Calibri" panose="020F0502020204030204" pitchFamily="34" charset="0"/>
                      </a:endParaRPr>
                    </a:p>
                  </a:txBody>
                  <a:tcPr anchor="ctr"/>
                </a:tc>
                <a:tc>
                  <a:txBody>
                    <a:bodyPr/>
                    <a:lstStyle/>
                    <a:p>
                      <a:pPr marL="0" marR="0" indent="0" algn="ctr" defTabSz="0" rtl="0" eaLnBrk="1" fontAlgn="auto" latinLnBrk="0" hangingPunct="1">
                        <a:lnSpc>
                          <a:spcPct val="100000"/>
                        </a:lnSpc>
                        <a:spcBef>
                          <a:spcPts val="0"/>
                        </a:spcBef>
                        <a:spcAft>
                          <a:spcPts val="0"/>
                        </a:spcAft>
                        <a:buClrTx/>
                        <a:buSzTx/>
                        <a:buFontTx/>
                        <a:buNone/>
                        <a:tabLst/>
                        <a:defRPr/>
                      </a:pPr>
                      <a:r>
                        <a:rPr lang="en-US" sz="1800" b="1" u="none" strike="noStrike" kern="1200" baseline="0" dirty="0" smtClean="0">
                          <a:latin typeface="Calibri" panose="020F0502020204030204" pitchFamily="34" charset="0"/>
                          <a:cs typeface="Calibri" panose="020F0502020204030204" pitchFamily="34" charset="0"/>
                        </a:rPr>
                        <a:t>9-35 </a:t>
                      </a:r>
                    </a:p>
                    <a:p>
                      <a:pPr marL="0" marR="0" indent="0" algn="ctr" defTabSz="0" rtl="0" eaLnBrk="1" fontAlgn="auto" latinLnBrk="0" hangingPunct="1">
                        <a:lnSpc>
                          <a:spcPct val="100000"/>
                        </a:lnSpc>
                        <a:spcBef>
                          <a:spcPts val="0"/>
                        </a:spcBef>
                        <a:spcAft>
                          <a:spcPts val="0"/>
                        </a:spcAft>
                        <a:buClrTx/>
                        <a:buSzTx/>
                        <a:buFontTx/>
                        <a:buNone/>
                        <a:tabLst/>
                        <a:defRPr/>
                      </a:pPr>
                      <a:r>
                        <a:rPr lang="en-US" sz="1800" b="1" u="none" strike="noStrike" kern="1200" baseline="0" dirty="0" smtClean="0">
                          <a:latin typeface="Calibri" panose="020F0502020204030204" pitchFamily="34" charset="0"/>
                          <a:cs typeface="Calibri" panose="020F0502020204030204" pitchFamily="34" charset="0"/>
                        </a:rPr>
                        <a:t>(6 countries) 	</a:t>
                      </a:r>
                    </a:p>
                    <a:p>
                      <a:pPr marL="0" algn="ctr" defTabSz="0">
                        <a:spcBef>
                          <a:spcPts val="0"/>
                        </a:spcBef>
                      </a:pPr>
                      <a:endParaRPr lang="en-US" sz="1800" b="1" dirty="0">
                        <a:latin typeface="Calibri" panose="020F0502020204030204" pitchFamily="34" charset="0"/>
                        <a:cs typeface="Calibri" panose="020F0502020204030204" pitchFamily="34" charset="0"/>
                      </a:endParaRPr>
                    </a:p>
                  </a:txBody>
                  <a:tcPr anchor="ctr"/>
                </a:tc>
                <a:tc>
                  <a:txBody>
                    <a:bodyPr/>
                    <a:lstStyle/>
                    <a:p>
                      <a:pPr marL="0" algn="ctr" defTabSz="0">
                        <a:spcBef>
                          <a:spcPts val="0"/>
                        </a:spcBef>
                      </a:pPr>
                      <a:r>
                        <a:rPr lang="en-US" sz="1800" b="1" dirty="0" smtClean="0">
                          <a:latin typeface="Calibri" panose="020F0502020204030204" pitchFamily="34" charset="0"/>
                          <a:cs typeface="Calibri" panose="020F0502020204030204" pitchFamily="34" charset="0"/>
                        </a:rPr>
                        <a:t>17-79</a:t>
                      </a:r>
                      <a:endParaRPr lang="en-US" sz="1800" b="1" dirty="0">
                        <a:latin typeface="Calibri" panose="020F0502020204030204" pitchFamily="34" charset="0"/>
                        <a:cs typeface="Calibri" panose="020F0502020204030204" pitchFamily="34" charset="0"/>
                      </a:endParaRPr>
                    </a:p>
                  </a:txBody>
                  <a:tcPr anchor="ctr"/>
                </a:tc>
                <a:tc>
                  <a:txBody>
                    <a:bodyPr/>
                    <a:lstStyle/>
                    <a:p>
                      <a:pPr marL="0" algn="ctr" defTabSz="0">
                        <a:spcBef>
                          <a:spcPts val="0"/>
                        </a:spcBef>
                      </a:pPr>
                      <a:r>
                        <a:rPr lang="en-US" sz="1800" b="1" dirty="0" smtClean="0">
                          <a:latin typeface="Calibri" panose="020F0502020204030204" pitchFamily="34" charset="0"/>
                          <a:cs typeface="Calibri" panose="020F0502020204030204" pitchFamily="34" charset="0"/>
                        </a:rPr>
                        <a:t>19-87</a:t>
                      </a:r>
                      <a:endParaRPr lang="en-US" sz="1800" b="1" dirty="0">
                        <a:latin typeface="Calibri" panose="020F0502020204030204" pitchFamily="34" charset="0"/>
                        <a:cs typeface="Calibri" panose="020F0502020204030204" pitchFamily="34" charset="0"/>
                      </a:endParaRPr>
                    </a:p>
                  </a:txBody>
                  <a:tcPr anchor="ctr"/>
                </a:tc>
                <a:tc>
                  <a:txBody>
                    <a:bodyPr/>
                    <a:lstStyle/>
                    <a:p>
                      <a:pPr marL="0" algn="ctr" defTabSz="0">
                        <a:spcBef>
                          <a:spcPts val="0"/>
                        </a:spcBef>
                      </a:pPr>
                      <a:r>
                        <a:rPr lang="en-US" sz="1800" b="1" dirty="0" smtClean="0">
                          <a:latin typeface="Calibri" panose="020F0502020204030204" pitchFamily="34" charset="0"/>
                          <a:cs typeface="Calibri" panose="020F0502020204030204" pitchFamily="34" charset="0"/>
                        </a:rPr>
                        <a:t>4-38</a:t>
                      </a:r>
                      <a:endParaRPr lang="en-US" sz="1800" b="1" dirty="0">
                        <a:latin typeface="Calibri" panose="020F0502020204030204" pitchFamily="34" charset="0"/>
                        <a:cs typeface="Calibri" panose="020F0502020204030204" pitchFamily="34" charset="0"/>
                      </a:endParaRPr>
                    </a:p>
                  </a:txBody>
                  <a:tcPr anchor="ctr"/>
                </a:tc>
              </a:tr>
            </a:tbl>
          </a:graphicData>
        </a:graphic>
      </p:graphicFrame>
      <p:sp>
        <p:nvSpPr>
          <p:cNvPr id="5" name="TextBox 4"/>
          <p:cNvSpPr txBox="1"/>
          <p:nvPr/>
        </p:nvSpPr>
        <p:spPr>
          <a:xfrm>
            <a:off x="0" y="6122539"/>
            <a:ext cx="6264323" cy="646331"/>
          </a:xfrm>
          <a:prstGeom prst="rect">
            <a:avLst/>
          </a:prstGeom>
          <a:noFill/>
        </p:spPr>
        <p:txBody>
          <a:bodyPr wrap="square" rtlCol="0">
            <a:spAutoFit/>
          </a:bodyPr>
          <a:lstStyle/>
          <a:p>
            <a:r>
              <a:rPr lang="en-US" sz="1400" b="1" baseline="30000" dirty="0">
                <a:solidFill>
                  <a:schemeClr val="dk1"/>
                </a:solidFill>
                <a:latin typeface="Calibri" panose="020F0502020204030204" pitchFamily="34" charset="0"/>
                <a:cs typeface="Calibri" panose="020F0502020204030204" pitchFamily="34" charset="0"/>
              </a:rPr>
              <a:t>a </a:t>
            </a:r>
            <a:r>
              <a:rPr lang="en-US" sz="1200" dirty="0" smtClean="0"/>
              <a:t>Source</a:t>
            </a:r>
            <a:r>
              <a:rPr lang="en-US" sz="1200" dirty="0"/>
              <a:t>: </a:t>
            </a:r>
            <a:r>
              <a:rPr lang="en-US" sz="1200" i="1" dirty="0"/>
              <a:t>Demographic, social and health indicators for the countries of </a:t>
            </a:r>
            <a:r>
              <a:rPr lang="en-US" sz="1200" i="1" dirty="0" smtClean="0"/>
              <a:t> EMR WHO, 2013</a:t>
            </a:r>
            <a:r>
              <a:rPr lang="en-US" sz="1200" dirty="0" smtClean="0"/>
              <a:t>. Cairo</a:t>
            </a:r>
            <a:r>
              <a:rPr lang="en-US" sz="1200" dirty="0"/>
              <a:t>.</a:t>
            </a:r>
            <a:r>
              <a:rPr lang="en-US" sz="1200" baseline="30000" dirty="0" smtClean="0"/>
              <a:t> </a:t>
            </a:r>
            <a:r>
              <a:rPr lang="en-US" sz="1200" dirty="0"/>
              <a:t>Source: </a:t>
            </a:r>
            <a:r>
              <a:rPr lang="en-US" sz="1200" dirty="0" smtClean="0"/>
              <a:t>EMRO WHO . </a:t>
            </a:r>
            <a:r>
              <a:rPr lang="en-US" sz="1200" dirty="0"/>
              <a:t>DOTS quarterly online (</a:t>
            </a:r>
            <a:r>
              <a:rPr lang="en-US" sz="1200" dirty="0" err="1"/>
              <a:t>DQonline</a:t>
            </a:r>
            <a:r>
              <a:rPr lang="en-US" sz="1200" dirty="0"/>
              <a:t>), </a:t>
            </a:r>
            <a:r>
              <a:rPr lang="en-US" sz="1200" dirty="0" smtClean="0"/>
              <a:t>2013. </a:t>
            </a:r>
          </a:p>
          <a:p>
            <a:r>
              <a:rPr lang="en-US" sz="1200" baseline="30000" dirty="0" smtClean="0"/>
              <a:t>b </a:t>
            </a:r>
            <a:r>
              <a:rPr lang="en-US" sz="1200" dirty="0"/>
              <a:t>Source: </a:t>
            </a:r>
            <a:r>
              <a:rPr lang="en-US" sz="1200" i="1" dirty="0"/>
              <a:t>Global report: </a:t>
            </a:r>
            <a:r>
              <a:rPr lang="en-US" sz="1200" i="1" dirty="0" smtClean="0"/>
              <a:t>UNAIDS </a:t>
            </a:r>
            <a:r>
              <a:rPr lang="en-US" sz="1200" i="1" dirty="0"/>
              <a:t>report on the global AIDS epidemic</a:t>
            </a:r>
            <a:r>
              <a:rPr lang="en-US" sz="1200" dirty="0"/>
              <a:t>. Geneva, UNAIDS, 2013. </a:t>
            </a:r>
          </a:p>
        </p:txBody>
      </p:sp>
      <p:sp>
        <p:nvSpPr>
          <p:cNvPr id="7" name="TextBox 6"/>
          <p:cNvSpPr txBox="1"/>
          <p:nvPr/>
        </p:nvSpPr>
        <p:spPr>
          <a:xfrm>
            <a:off x="8229600" y="6488668"/>
            <a:ext cx="914400" cy="369332"/>
          </a:xfrm>
          <a:prstGeom prst="rect">
            <a:avLst/>
          </a:prstGeom>
          <a:noFill/>
        </p:spPr>
        <p:txBody>
          <a:bodyPr wrap="square" rtlCol="0">
            <a:spAutoFit/>
          </a:bodyPr>
          <a:lstStyle/>
          <a:p>
            <a:pPr algn="ctr"/>
            <a:r>
              <a:rPr lang="en-US" b="1" dirty="0" smtClean="0"/>
              <a:t>5/25</a:t>
            </a:r>
            <a:endParaRPr lang="en-US" b="1" dirty="0"/>
          </a:p>
        </p:txBody>
      </p:sp>
    </p:spTree>
    <p:extLst>
      <p:ext uri="{BB962C8B-B14F-4D97-AF65-F5344CB8AC3E}">
        <p14:creationId xmlns:p14="http://schemas.microsoft.com/office/powerpoint/2010/main" val="108021159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75158" y="278936"/>
            <a:ext cx="6640728" cy="584775"/>
          </a:xfrm>
          <a:prstGeom prst="rect">
            <a:avLst/>
          </a:prstGeom>
        </p:spPr>
        <p:txBody>
          <a:bodyPr wrap="none">
            <a:spAutoFit/>
          </a:bodyPr>
          <a:lstStyle/>
          <a:p>
            <a:pPr lvl="0" algn="ctr">
              <a:lnSpc>
                <a:spcPct val="100000"/>
              </a:lnSpc>
              <a:spcAft>
                <a:spcPts val="0"/>
              </a:spcAft>
            </a:pPr>
            <a:r>
              <a:rPr lang="en-US" sz="3200" b="1" dirty="0" smtClean="0">
                <a:solidFill>
                  <a:srgbClr val="0000CC"/>
                </a:solidFill>
                <a:latin typeface="Calibri" panose="020F0502020204030204" pitchFamily="34" charset="0"/>
                <a:cs typeface="Calibri" panose="020F0502020204030204" pitchFamily="34" charset="0"/>
              </a:rPr>
              <a:t>Key Challenges: Primary Health Care </a:t>
            </a:r>
            <a:endParaRPr lang="en-US" sz="3200" b="1" dirty="0">
              <a:solidFill>
                <a:srgbClr val="0000CC"/>
              </a:solidFill>
              <a:latin typeface="Calibri" panose="020F0502020204030204" pitchFamily="34" charset="0"/>
              <a:cs typeface="Calibri" panose="020F0502020204030204" pitchFamily="34" charset="0"/>
            </a:endParaRPr>
          </a:p>
        </p:txBody>
      </p:sp>
      <p:sp>
        <p:nvSpPr>
          <p:cNvPr id="4" name="Rectangle 3"/>
          <p:cNvSpPr/>
          <p:nvPr/>
        </p:nvSpPr>
        <p:spPr>
          <a:xfrm>
            <a:off x="277494" y="6323631"/>
            <a:ext cx="2337499" cy="369332"/>
          </a:xfrm>
          <a:prstGeom prst="rect">
            <a:avLst/>
          </a:prstGeom>
        </p:spPr>
        <p:txBody>
          <a:bodyPr wrap="none">
            <a:spAutoFit/>
          </a:bodyPr>
          <a:lstStyle/>
          <a:p>
            <a:pPr lvl="0"/>
            <a:r>
              <a:rPr lang="en-US" b="1" dirty="0">
                <a:solidFill>
                  <a:srgbClr val="C00000"/>
                </a:solidFill>
              </a:rPr>
              <a:t>I</a:t>
            </a:r>
            <a:r>
              <a:rPr lang="en-US" dirty="0">
                <a:solidFill>
                  <a:srgbClr val="C00000"/>
                </a:solidFill>
              </a:rPr>
              <a:t>. </a:t>
            </a:r>
            <a:r>
              <a:rPr lang="en-US" b="1" dirty="0">
                <a:solidFill>
                  <a:srgbClr val="C00000"/>
                </a:solidFill>
              </a:rPr>
              <a:t>Primary Health Care</a:t>
            </a:r>
          </a:p>
        </p:txBody>
      </p:sp>
      <p:graphicFrame>
        <p:nvGraphicFramePr>
          <p:cNvPr id="6" name="Content Placeholder 3"/>
          <p:cNvGraphicFramePr>
            <a:graphicFrameLocks/>
          </p:cNvGraphicFramePr>
          <p:nvPr>
            <p:extLst>
              <p:ext uri="{D42A27DB-BD31-4B8C-83A1-F6EECF244321}">
                <p14:modId xmlns:p14="http://schemas.microsoft.com/office/powerpoint/2010/main" val="3037520019"/>
              </p:ext>
            </p:extLst>
          </p:nvPr>
        </p:nvGraphicFramePr>
        <p:xfrm>
          <a:off x="0" y="1819420"/>
          <a:ext cx="9144000" cy="3526797"/>
        </p:xfrm>
        <a:graphic>
          <a:graphicData uri="http://schemas.openxmlformats.org/drawingml/2006/table">
            <a:tbl>
              <a:tblPr firstRow="1" bandRow="1">
                <a:tableStyleId>{F5AB1C69-6EDB-4FF4-983F-18BD219EF322}</a:tableStyleId>
              </a:tblPr>
              <a:tblGrid>
                <a:gridCol w="3200400"/>
                <a:gridCol w="2895600"/>
                <a:gridCol w="3048000"/>
              </a:tblGrid>
              <a:tr h="374696">
                <a:tc>
                  <a:txBody>
                    <a:bodyPr/>
                    <a:lstStyle/>
                    <a:p>
                      <a:pPr algn="ctr"/>
                      <a:r>
                        <a:rPr lang="en-US" sz="1800" dirty="0" smtClean="0"/>
                        <a:t>Group</a:t>
                      </a:r>
                      <a:r>
                        <a:rPr lang="en-US" sz="1800" baseline="0" dirty="0" smtClean="0"/>
                        <a:t> 1</a:t>
                      </a:r>
                      <a:endParaRPr lang="en-US" sz="1800" dirty="0">
                        <a:latin typeface="Calibri" panose="020F0502020204030204" pitchFamily="34" charset="0"/>
                        <a:cs typeface="Calibri" panose="020F0502020204030204" pitchFamily="34" charset="0"/>
                      </a:endParaRPr>
                    </a:p>
                  </a:txBody>
                  <a:tcPr marL="78191" marR="78191" marT="41471" marB="41471"/>
                </a:tc>
                <a:tc>
                  <a:txBody>
                    <a:bodyPr/>
                    <a:lstStyle/>
                    <a:p>
                      <a:pPr algn="ctr"/>
                      <a:r>
                        <a:rPr lang="en-US" sz="1800" dirty="0" smtClean="0"/>
                        <a:t>Group 2</a:t>
                      </a:r>
                      <a:endParaRPr lang="en-US" sz="1800" dirty="0">
                        <a:latin typeface="Calibri" panose="020F0502020204030204" pitchFamily="34" charset="0"/>
                        <a:cs typeface="Calibri" panose="020F0502020204030204" pitchFamily="34" charset="0"/>
                      </a:endParaRPr>
                    </a:p>
                  </a:txBody>
                  <a:tcPr marL="78191" marR="78191" marT="41471" marB="41471"/>
                </a:tc>
                <a:tc>
                  <a:txBody>
                    <a:bodyPr/>
                    <a:lstStyle/>
                    <a:p>
                      <a:pPr algn="ctr"/>
                      <a:r>
                        <a:rPr lang="en-US" sz="1800" dirty="0" smtClean="0"/>
                        <a:t>Group 3</a:t>
                      </a:r>
                      <a:endParaRPr lang="en-US" sz="1800" dirty="0">
                        <a:latin typeface="Calibri" panose="020F0502020204030204" pitchFamily="34" charset="0"/>
                        <a:cs typeface="Calibri" panose="020F0502020204030204" pitchFamily="34" charset="0"/>
                      </a:endParaRPr>
                    </a:p>
                  </a:txBody>
                  <a:tcPr marL="78191" marR="78191" marT="41471" marB="41471"/>
                </a:tc>
              </a:tr>
              <a:tr h="3152101">
                <a:tc>
                  <a:txBody>
                    <a:bodyPr/>
                    <a:lstStyle/>
                    <a:p>
                      <a:pPr marL="285750" indent="-285750">
                        <a:buFont typeface="Arial" pitchFamily="34" charset="0"/>
                        <a:buChar char="•"/>
                      </a:pPr>
                      <a:endParaRPr lang="en-US" sz="1800" b="1" u="none" kern="1200" dirty="0" smtClean="0">
                        <a:solidFill>
                          <a:schemeClr val="dk1"/>
                        </a:solidFill>
                        <a:latin typeface="Calibri" panose="020F0502020204030204" pitchFamily="34" charset="0"/>
                        <a:ea typeface="+mn-ea"/>
                        <a:cs typeface="Calibri" panose="020F0502020204030204" pitchFamily="34" charset="0"/>
                      </a:endParaRPr>
                    </a:p>
                  </a:txBody>
                  <a:tcPr marL="78191" marR="78191" marT="41471" marB="41471"/>
                </a:tc>
                <a:tc>
                  <a:txBody>
                    <a:bodyPr/>
                    <a:lstStyle/>
                    <a:p>
                      <a:pPr marL="285750" marR="0" lvl="0" indent="-285750" algn="l" defTabSz="910365" rtl="0" eaLnBrk="1" fontAlgn="auto" latinLnBrk="0" hangingPunct="1">
                        <a:lnSpc>
                          <a:spcPct val="100000"/>
                        </a:lnSpc>
                        <a:spcBef>
                          <a:spcPts val="0"/>
                        </a:spcBef>
                        <a:spcAft>
                          <a:spcPts val="0"/>
                        </a:spcAft>
                        <a:buClrTx/>
                        <a:buSzTx/>
                        <a:buFont typeface="Arial" pitchFamily="34" charset="0"/>
                        <a:buChar char="•"/>
                        <a:tabLst/>
                        <a:defRPr/>
                      </a:pPr>
                      <a:endParaRPr lang="en-US" sz="1800" b="1" kern="1200" dirty="0" smtClean="0">
                        <a:latin typeface="Calibri" panose="020F0502020204030204" pitchFamily="34" charset="0"/>
                        <a:cs typeface="Calibri" panose="020F0502020204030204" pitchFamily="34" charset="0"/>
                      </a:endParaRPr>
                    </a:p>
                  </a:txBody>
                  <a:tcPr marL="78191" marR="78191" marT="41471" marB="41471"/>
                </a:tc>
                <a:tc>
                  <a:txBody>
                    <a:bodyPr/>
                    <a:lstStyle/>
                    <a:p>
                      <a:pPr marL="285750" marR="0" lvl="0" indent="-285750" algn="l" defTabSz="910365" rtl="0" eaLnBrk="1" fontAlgn="auto" latinLnBrk="0" hangingPunct="1">
                        <a:lnSpc>
                          <a:spcPct val="100000"/>
                        </a:lnSpc>
                        <a:spcBef>
                          <a:spcPts val="0"/>
                        </a:spcBef>
                        <a:spcAft>
                          <a:spcPts val="0"/>
                        </a:spcAft>
                        <a:buClrTx/>
                        <a:buSzTx/>
                        <a:buFont typeface="Arial" pitchFamily="34" charset="0"/>
                        <a:buChar char="•"/>
                        <a:tabLst/>
                        <a:defRPr/>
                      </a:pPr>
                      <a:endParaRPr lang="en-US" sz="1800" b="1" u="sng" kern="1200" dirty="0" smtClean="0">
                        <a:latin typeface="Calibri" panose="020F0502020204030204" pitchFamily="34" charset="0"/>
                        <a:cs typeface="Calibri" panose="020F0502020204030204" pitchFamily="34" charset="0"/>
                      </a:endParaRPr>
                    </a:p>
                  </a:txBody>
                  <a:tcPr marL="78191" marR="78191" marT="41471" marB="41471"/>
                </a:tc>
              </a:tr>
            </a:tbl>
          </a:graphicData>
        </a:graphic>
      </p:graphicFrame>
      <p:sp>
        <p:nvSpPr>
          <p:cNvPr id="7" name="TextBox 6"/>
          <p:cNvSpPr txBox="1"/>
          <p:nvPr/>
        </p:nvSpPr>
        <p:spPr>
          <a:xfrm>
            <a:off x="0" y="2234523"/>
            <a:ext cx="3084394" cy="1754326"/>
          </a:xfrm>
          <a:prstGeom prst="rect">
            <a:avLst/>
          </a:prstGeom>
          <a:noFill/>
        </p:spPr>
        <p:txBody>
          <a:bodyPr wrap="square" rtlCol="0">
            <a:spAutoFit/>
          </a:bodyPr>
          <a:lstStyle/>
          <a:p>
            <a:pPr marL="285750" indent="-285750">
              <a:buFont typeface="Arial" panose="020B0604020202020204" pitchFamily="34" charset="0"/>
              <a:buChar char="•"/>
            </a:pPr>
            <a:r>
              <a:rPr lang="en-US" b="1" u="sng" dirty="0">
                <a:latin typeface="Calibri" panose="020F0502020204030204" pitchFamily="34" charset="0"/>
                <a:cs typeface="Calibri" panose="020F0502020204030204" pitchFamily="34" charset="0"/>
              </a:rPr>
              <a:t>Inadequate focus on </a:t>
            </a:r>
            <a:r>
              <a:rPr lang="en-US" b="1" u="sng" dirty="0" smtClean="0">
                <a:latin typeface="Calibri" panose="020F0502020204030204" pitchFamily="34" charset="0"/>
                <a:cs typeface="Calibri" panose="020F0502020204030204" pitchFamily="34" charset="0"/>
              </a:rPr>
              <a:t>PHC</a:t>
            </a:r>
            <a:r>
              <a:rPr lang="en-US" b="1" dirty="0" smtClean="0">
                <a:latin typeface="Calibri" panose="020F0502020204030204" pitchFamily="34" charset="0"/>
                <a:cs typeface="Calibri" panose="020F0502020204030204" pitchFamily="34" charset="0"/>
              </a:rPr>
              <a:t> </a:t>
            </a:r>
          </a:p>
          <a:p>
            <a:pPr marL="285750" indent="-285750">
              <a:buFont typeface="Arial" panose="020B0604020202020204" pitchFamily="34" charset="0"/>
              <a:buChar char="•"/>
            </a:pPr>
            <a:r>
              <a:rPr lang="en-US" b="1" u="sng" dirty="0" smtClean="0">
                <a:latin typeface="Calibri" panose="020F0502020204030204" pitchFamily="34" charset="0"/>
                <a:cs typeface="Calibri" panose="020F0502020204030204" pitchFamily="34" charset="0"/>
              </a:rPr>
              <a:t>Weak </a:t>
            </a:r>
            <a:r>
              <a:rPr lang="en-US" b="1" u="sng" dirty="0">
                <a:latin typeface="Calibri" panose="020F0502020204030204" pitchFamily="34" charset="0"/>
                <a:cs typeface="Calibri" panose="020F0502020204030204" pitchFamily="34" charset="0"/>
              </a:rPr>
              <a:t>referral</a:t>
            </a:r>
            <a:r>
              <a:rPr lang="en-US" b="1" dirty="0">
                <a:latin typeface="Calibri" panose="020F0502020204030204" pitchFamily="34" charset="0"/>
                <a:cs typeface="Calibri" panose="020F0502020204030204" pitchFamily="34" charset="0"/>
              </a:rPr>
              <a:t>  </a:t>
            </a:r>
            <a:r>
              <a:rPr lang="en-US" b="1" dirty="0" smtClean="0">
                <a:latin typeface="Calibri" panose="020F0502020204030204" pitchFamily="34" charset="0"/>
                <a:cs typeface="Calibri" panose="020F0502020204030204" pitchFamily="34" charset="0"/>
              </a:rPr>
              <a:t>in some </a:t>
            </a:r>
            <a:r>
              <a:rPr lang="en-US" b="1" dirty="0">
                <a:latin typeface="Calibri" panose="020F0502020204030204" pitchFamily="34" charset="0"/>
                <a:cs typeface="Calibri" panose="020F0502020204030204" pitchFamily="34" charset="0"/>
              </a:rPr>
              <a:t>countries</a:t>
            </a:r>
          </a:p>
          <a:p>
            <a:pPr marL="285750" indent="-285750">
              <a:buFont typeface="Arial" pitchFamily="34" charset="0"/>
              <a:buChar char="•"/>
              <a:defRPr/>
            </a:pPr>
            <a:r>
              <a:rPr lang="en-US" b="1" u="sng" dirty="0">
                <a:latin typeface="Calibri" panose="020F0502020204030204" pitchFamily="34" charset="0"/>
                <a:cs typeface="Calibri" panose="020F0502020204030204" pitchFamily="34" charset="0"/>
              </a:rPr>
              <a:t>Limited NCD integration </a:t>
            </a:r>
            <a:endParaRPr lang="en-US" b="1" dirty="0">
              <a:latin typeface="Calibri" panose="020F0502020204030204" pitchFamily="34" charset="0"/>
              <a:cs typeface="Calibri" panose="020F0502020204030204" pitchFamily="34" charset="0"/>
            </a:endParaRPr>
          </a:p>
          <a:p>
            <a:r>
              <a:rPr lang="en-US" b="1" dirty="0" smtClean="0">
                <a:latin typeface="Calibri" panose="020F0502020204030204" pitchFamily="34" charset="0"/>
                <a:cs typeface="Calibri" panose="020F0502020204030204" pitchFamily="34" charset="0"/>
              </a:rPr>
              <a:t> </a:t>
            </a:r>
            <a:endParaRPr lang="en-US" b="1" dirty="0">
              <a:solidFill>
                <a:schemeClr val="dk1"/>
              </a:solidFill>
              <a:latin typeface="Calibri" panose="020F0502020204030204" pitchFamily="34" charset="0"/>
              <a:cs typeface="Calibri" panose="020F0502020204030204" pitchFamily="34" charset="0"/>
            </a:endParaRPr>
          </a:p>
          <a:p>
            <a:endParaRPr lang="en-US" dirty="0"/>
          </a:p>
        </p:txBody>
      </p:sp>
      <p:sp>
        <p:nvSpPr>
          <p:cNvPr id="8" name="TextBox 7"/>
          <p:cNvSpPr txBox="1"/>
          <p:nvPr/>
        </p:nvSpPr>
        <p:spPr>
          <a:xfrm>
            <a:off x="3275463" y="2193579"/>
            <a:ext cx="2688609" cy="2862322"/>
          </a:xfrm>
          <a:prstGeom prst="rect">
            <a:avLst/>
          </a:prstGeom>
          <a:noFill/>
        </p:spPr>
        <p:txBody>
          <a:bodyPr wrap="square" rtlCol="0">
            <a:spAutoFit/>
          </a:bodyPr>
          <a:lstStyle/>
          <a:p>
            <a:pPr marL="285750" lvl="0" indent="-285750" defTabSz="910365">
              <a:buFont typeface="Arial" pitchFamily="34" charset="0"/>
              <a:buChar char="•"/>
              <a:defRPr/>
            </a:pPr>
            <a:r>
              <a:rPr lang="en-US" b="1" u="sng" dirty="0">
                <a:latin typeface="Calibri" panose="020F0502020204030204" pitchFamily="34" charset="0"/>
                <a:cs typeface="Calibri" panose="020F0502020204030204" pitchFamily="34" charset="0"/>
              </a:rPr>
              <a:t>Poor quality and image of public sector </a:t>
            </a:r>
            <a:r>
              <a:rPr lang="en-US" b="1" dirty="0">
                <a:latin typeface="Calibri" panose="020F0502020204030204" pitchFamily="34" charset="0"/>
                <a:cs typeface="Calibri" panose="020F0502020204030204" pitchFamily="34" charset="0"/>
              </a:rPr>
              <a:t>services </a:t>
            </a:r>
          </a:p>
          <a:p>
            <a:pPr marL="285750" lvl="0" indent="-285750" defTabSz="910365">
              <a:buFont typeface="Arial" pitchFamily="34" charset="0"/>
              <a:buChar char="•"/>
              <a:defRPr/>
            </a:pPr>
            <a:r>
              <a:rPr lang="en-US" b="1" u="sng" dirty="0">
                <a:latin typeface="Calibri" panose="020F0502020204030204" pitchFamily="34" charset="0"/>
                <a:cs typeface="Calibri" panose="020F0502020204030204" pitchFamily="34" charset="0"/>
              </a:rPr>
              <a:t>Unregulated private sector</a:t>
            </a:r>
          </a:p>
          <a:p>
            <a:pPr marL="285750" lvl="0" indent="-285750" defTabSz="910365">
              <a:buFont typeface="Arial" pitchFamily="34" charset="0"/>
              <a:buChar char="•"/>
              <a:defRPr/>
            </a:pPr>
            <a:r>
              <a:rPr lang="en-US" b="1" u="sng" dirty="0">
                <a:latin typeface="Calibri" panose="020F0502020204030204" pitchFamily="34" charset="0"/>
                <a:cs typeface="Calibri" panose="020F0502020204030204" pitchFamily="34" charset="0"/>
              </a:rPr>
              <a:t>Lack of a well-trained workforce </a:t>
            </a:r>
          </a:p>
          <a:p>
            <a:pPr marL="285750" lvl="0" indent="-285750" defTabSz="910365">
              <a:buFont typeface="Arial" pitchFamily="34" charset="0"/>
              <a:buChar char="•"/>
              <a:defRPr/>
            </a:pPr>
            <a:r>
              <a:rPr lang="en-US" b="1" dirty="0">
                <a:latin typeface="Calibri" panose="020F0502020204030204" pitchFamily="34" charset="0"/>
                <a:cs typeface="Calibri" panose="020F0502020204030204" pitchFamily="34" charset="0"/>
              </a:rPr>
              <a:t>Dysfunctional </a:t>
            </a:r>
            <a:r>
              <a:rPr lang="en-US" b="1" u="sng" dirty="0">
                <a:latin typeface="Calibri" panose="020F0502020204030204" pitchFamily="34" charset="0"/>
                <a:cs typeface="Calibri" panose="020F0502020204030204" pitchFamily="34" charset="0"/>
              </a:rPr>
              <a:t>referral</a:t>
            </a:r>
            <a:r>
              <a:rPr lang="en-US" b="1" dirty="0">
                <a:latin typeface="Calibri" panose="020F0502020204030204" pitchFamily="34" charset="0"/>
                <a:cs typeface="Calibri" panose="020F0502020204030204" pitchFamily="34" charset="0"/>
              </a:rPr>
              <a:t> systems</a:t>
            </a:r>
          </a:p>
          <a:p>
            <a:endParaRPr lang="en-US" dirty="0"/>
          </a:p>
        </p:txBody>
      </p:sp>
      <p:sp>
        <p:nvSpPr>
          <p:cNvPr id="9" name="TextBox 8"/>
          <p:cNvSpPr txBox="1"/>
          <p:nvPr/>
        </p:nvSpPr>
        <p:spPr>
          <a:xfrm>
            <a:off x="6100550" y="2234523"/>
            <a:ext cx="3043450" cy="1754326"/>
          </a:xfrm>
          <a:prstGeom prst="rect">
            <a:avLst/>
          </a:prstGeom>
          <a:noFill/>
        </p:spPr>
        <p:txBody>
          <a:bodyPr wrap="square" rtlCol="0">
            <a:spAutoFit/>
          </a:bodyPr>
          <a:lstStyle/>
          <a:p>
            <a:pPr marL="285750" indent="-285750" defTabSz="910365">
              <a:buFont typeface="Arial" pitchFamily="34" charset="0"/>
              <a:buChar char="•"/>
              <a:defRPr/>
            </a:pPr>
            <a:r>
              <a:rPr lang="en-US" b="1" u="sng" dirty="0" smtClean="0">
                <a:latin typeface="Calibri" panose="020F0502020204030204" pitchFamily="34" charset="0"/>
                <a:cs typeface="Calibri" panose="020F0502020204030204" pitchFamily="34" charset="0"/>
              </a:rPr>
              <a:t>Facilities inaccessibility </a:t>
            </a:r>
            <a:endParaRPr lang="en-US" b="1" u="sng" dirty="0">
              <a:latin typeface="Calibri" panose="020F0502020204030204" pitchFamily="34" charset="0"/>
              <a:cs typeface="Calibri" panose="020F0502020204030204" pitchFamily="34" charset="0"/>
            </a:endParaRPr>
          </a:p>
          <a:p>
            <a:pPr marL="285750" lvl="0" indent="-285750" defTabSz="910365">
              <a:buFont typeface="Arial" pitchFamily="34" charset="0"/>
              <a:buChar char="•"/>
              <a:defRPr/>
            </a:pPr>
            <a:r>
              <a:rPr lang="en-US" b="1" u="sng" dirty="0" smtClean="0">
                <a:latin typeface="Calibri" panose="020F0502020204030204" pitchFamily="34" charset="0"/>
                <a:cs typeface="Calibri" panose="020F0502020204030204" pitchFamily="34" charset="0"/>
              </a:rPr>
              <a:t>Absence </a:t>
            </a:r>
            <a:r>
              <a:rPr lang="en-US" b="1" u="sng" dirty="0">
                <a:latin typeface="Calibri" panose="020F0502020204030204" pitchFamily="34" charset="0"/>
                <a:cs typeface="Calibri" panose="020F0502020204030204" pitchFamily="34" charset="0"/>
              </a:rPr>
              <a:t>of EPHS, </a:t>
            </a:r>
          </a:p>
          <a:p>
            <a:pPr marL="285750" lvl="0" indent="-285750" defTabSz="910365">
              <a:buFont typeface="Arial" pitchFamily="34" charset="0"/>
              <a:buChar char="•"/>
              <a:defRPr/>
            </a:pPr>
            <a:r>
              <a:rPr lang="en-US" b="1" u="sng" dirty="0" smtClean="0">
                <a:latin typeface="Calibri" panose="020F0502020204030204" pitchFamily="34" charset="0"/>
                <a:cs typeface="Calibri" panose="020F0502020204030204" pitchFamily="34" charset="0"/>
              </a:rPr>
              <a:t>Limited treatment </a:t>
            </a:r>
            <a:r>
              <a:rPr lang="en-US" b="1" u="sng" dirty="0">
                <a:latin typeface="Calibri" panose="020F0502020204030204" pitchFamily="34" charset="0"/>
                <a:cs typeface="Calibri" panose="020F0502020204030204" pitchFamily="34" charset="0"/>
              </a:rPr>
              <a:t>protocols </a:t>
            </a:r>
            <a:r>
              <a:rPr lang="en-US" b="1" u="sng" dirty="0" smtClean="0">
                <a:latin typeface="Calibri" panose="020F0502020204030204" pitchFamily="34" charset="0"/>
                <a:cs typeface="Calibri" panose="020F0502020204030204" pitchFamily="34" charset="0"/>
              </a:rPr>
              <a:t>and guidelines</a:t>
            </a:r>
            <a:endParaRPr lang="en-US" b="1" u="sng" dirty="0">
              <a:latin typeface="Calibri" panose="020F0502020204030204" pitchFamily="34" charset="0"/>
              <a:cs typeface="Calibri" panose="020F0502020204030204" pitchFamily="34" charset="0"/>
            </a:endParaRPr>
          </a:p>
          <a:p>
            <a:pPr marL="285750" lvl="0" indent="-285750" defTabSz="910365">
              <a:buFont typeface="Arial" pitchFamily="34" charset="0"/>
              <a:buChar char="•"/>
              <a:defRPr/>
            </a:pPr>
            <a:r>
              <a:rPr lang="en-US" b="1" u="sng" dirty="0">
                <a:latin typeface="Calibri" panose="020F0502020204030204" pitchFamily="34" charset="0"/>
                <a:cs typeface="Calibri" panose="020F0502020204030204" pitchFamily="34" charset="0"/>
              </a:rPr>
              <a:t>HWF </a:t>
            </a:r>
            <a:r>
              <a:rPr lang="en-US" b="1" u="sng" dirty="0" smtClean="0">
                <a:latin typeface="Calibri" panose="020F0502020204030204" pitchFamily="34" charset="0"/>
                <a:cs typeface="Calibri" panose="020F0502020204030204" pitchFamily="34" charset="0"/>
              </a:rPr>
              <a:t>crisis</a:t>
            </a:r>
            <a:endParaRPr lang="en-US" b="1" u="sng" dirty="0">
              <a:latin typeface="Calibri" panose="020F0502020204030204" pitchFamily="34" charset="0"/>
              <a:cs typeface="Calibri" panose="020F0502020204030204" pitchFamily="34" charset="0"/>
            </a:endParaRPr>
          </a:p>
          <a:p>
            <a:endParaRPr lang="en-US" dirty="0"/>
          </a:p>
        </p:txBody>
      </p:sp>
      <p:sp>
        <p:nvSpPr>
          <p:cNvPr id="10" name="TextBox 9"/>
          <p:cNvSpPr txBox="1"/>
          <p:nvPr/>
        </p:nvSpPr>
        <p:spPr>
          <a:xfrm>
            <a:off x="8407019" y="6488668"/>
            <a:ext cx="736981" cy="369332"/>
          </a:xfrm>
          <a:prstGeom prst="rect">
            <a:avLst/>
          </a:prstGeom>
          <a:noFill/>
        </p:spPr>
        <p:txBody>
          <a:bodyPr wrap="square" rtlCol="0">
            <a:spAutoFit/>
          </a:bodyPr>
          <a:lstStyle/>
          <a:p>
            <a:pPr algn="ctr"/>
            <a:r>
              <a:rPr lang="en-US" b="1" dirty="0" smtClean="0"/>
              <a:t>6/25</a:t>
            </a:r>
            <a:endParaRPr lang="en-US" b="1" dirty="0"/>
          </a:p>
        </p:txBody>
      </p:sp>
    </p:spTree>
    <p:extLst>
      <p:ext uri="{BB962C8B-B14F-4D97-AF65-F5344CB8AC3E}">
        <p14:creationId xmlns:p14="http://schemas.microsoft.com/office/powerpoint/2010/main" val="1843905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0616" y="310065"/>
            <a:ext cx="3652643" cy="584775"/>
          </a:xfrm>
          <a:prstGeom prst="rect">
            <a:avLst/>
          </a:prstGeom>
        </p:spPr>
        <p:txBody>
          <a:bodyPr wrap="square">
            <a:spAutoFit/>
          </a:bodyPr>
          <a:lstStyle/>
          <a:p>
            <a:r>
              <a:rPr lang="en-US" sz="3200" b="1" dirty="0" smtClean="0">
                <a:solidFill>
                  <a:srgbClr val="0000CC"/>
                </a:solidFill>
              </a:rPr>
              <a:t>II</a:t>
            </a:r>
            <a:r>
              <a:rPr lang="en-US" sz="3200" dirty="0" smtClean="0">
                <a:solidFill>
                  <a:srgbClr val="0000CC"/>
                </a:solidFill>
              </a:rPr>
              <a:t>. </a:t>
            </a:r>
            <a:r>
              <a:rPr lang="en-US" sz="3200" b="1" dirty="0">
                <a:solidFill>
                  <a:srgbClr val="0000CC"/>
                </a:solidFill>
              </a:rPr>
              <a:t>Hospital </a:t>
            </a:r>
            <a:r>
              <a:rPr lang="en-US" sz="3200" b="1" dirty="0" smtClean="0">
                <a:solidFill>
                  <a:srgbClr val="0000CC"/>
                </a:solidFill>
              </a:rPr>
              <a:t>Care</a:t>
            </a:r>
            <a:endParaRPr lang="en-US" sz="3200" b="1" dirty="0">
              <a:solidFill>
                <a:srgbClr val="0000CC"/>
              </a:solidFill>
            </a:endParaRPr>
          </a:p>
        </p:txBody>
      </p:sp>
      <p:sp>
        <p:nvSpPr>
          <p:cNvPr id="6" name="TextBox 5"/>
          <p:cNvSpPr txBox="1"/>
          <p:nvPr/>
        </p:nvSpPr>
        <p:spPr>
          <a:xfrm>
            <a:off x="4175732" y="2142709"/>
            <a:ext cx="5159333" cy="2154436"/>
          </a:xfrm>
          <a:prstGeom prst="rect">
            <a:avLst/>
          </a:prstGeom>
          <a:noFill/>
          <a:ln>
            <a:solidFill>
              <a:schemeClr val="tx1"/>
            </a:solidFill>
          </a:ln>
          <a:effectLst>
            <a:outerShdw blurRad="76200" dir="13500000" sy="23000" kx="1200000" algn="br" rotWithShape="0">
              <a:prstClr val="black">
                <a:alpha val="20000"/>
              </a:prstClr>
            </a:outerShdw>
          </a:effectLst>
          <a:scene3d>
            <a:camera prst="perspectiveContrastingLeftFacing"/>
            <a:lightRig rig="threePt" dir="t"/>
          </a:scene3d>
          <a:sp3d>
            <a:bevelT/>
          </a:sp3d>
        </p:spPr>
        <p:txBody>
          <a:bodyPr wrap="square" rtlCol="0">
            <a:spAutoFit/>
          </a:bodyPr>
          <a:lstStyle/>
          <a:p>
            <a:pPr lvl="0"/>
            <a:r>
              <a:rPr lang="en-US" b="1" dirty="0" smtClean="0">
                <a:solidFill>
                  <a:srgbClr val="C00000"/>
                </a:solidFill>
                <a:latin typeface="Calibri" panose="020F0502020204030204" pitchFamily="34" charset="0"/>
                <a:cs typeface="Calibri" panose="020F0502020204030204" pitchFamily="34" charset="0"/>
              </a:rPr>
              <a:t>       Highlights</a:t>
            </a:r>
          </a:p>
          <a:p>
            <a:pPr lvl="0"/>
            <a:endParaRPr lang="en-US" b="1" dirty="0" smtClean="0">
              <a:solidFill>
                <a:srgbClr val="C00000"/>
              </a:solidFill>
              <a:latin typeface="Calibri" panose="020F0502020204030204" pitchFamily="34" charset="0"/>
              <a:cs typeface="Calibri" panose="020F0502020204030204" pitchFamily="34" charset="0"/>
            </a:endParaRPr>
          </a:p>
          <a:p>
            <a:pPr marL="742950" lvl="1" indent="-285750">
              <a:buFont typeface="Wingdings" panose="05000000000000000000" pitchFamily="2" charset="2"/>
              <a:buChar char="Ø"/>
            </a:pPr>
            <a:r>
              <a:rPr lang="en-US" sz="2000" b="1" dirty="0" smtClean="0">
                <a:latin typeface="Calibri" panose="020F0502020204030204" pitchFamily="34" charset="0"/>
                <a:cs typeface="Calibri" panose="020F0502020204030204" pitchFamily="34" charset="0"/>
              </a:rPr>
              <a:t>60-80</a:t>
            </a:r>
            <a:r>
              <a:rPr lang="en-US" sz="2000" b="1" dirty="0">
                <a:latin typeface="Calibri" panose="020F0502020204030204" pitchFamily="34" charset="0"/>
                <a:cs typeface="Calibri" panose="020F0502020204030204" pitchFamily="34" charset="0"/>
              </a:rPr>
              <a:t>%  </a:t>
            </a:r>
            <a:r>
              <a:rPr lang="en-US" sz="2000" b="1" dirty="0" smtClean="0">
                <a:latin typeface="Calibri" panose="020F0502020204030204" pitchFamily="34" charset="0"/>
                <a:cs typeface="Calibri" panose="020F0502020204030204" pitchFamily="34" charset="0"/>
              </a:rPr>
              <a:t>of MoH budget</a:t>
            </a:r>
          </a:p>
          <a:p>
            <a:pPr marL="742950" lvl="1" indent="-285750">
              <a:buFont typeface="Wingdings" panose="05000000000000000000" pitchFamily="2" charset="2"/>
              <a:buChar char="Ø"/>
            </a:pPr>
            <a:r>
              <a:rPr lang="en-US" sz="2000" b="1" dirty="0" smtClean="0">
                <a:latin typeface="Calibri" panose="020F0502020204030204" pitchFamily="34" charset="0"/>
                <a:cs typeface="Calibri" panose="020F0502020204030204" pitchFamily="34" charset="0"/>
              </a:rPr>
              <a:t>83% adverse events are preventable</a:t>
            </a:r>
            <a:endParaRPr lang="en-US" sz="2000" b="1" dirty="0">
              <a:latin typeface="Calibri" pitchFamily="34" charset="0"/>
              <a:cs typeface="Calibri" pitchFamily="34" charset="0"/>
            </a:endParaRPr>
          </a:p>
          <a:p>
            <a:pPr marL="742950" lvl="1" indent="-285750">
              <a:buFont typeface="Wingdings" panose="05000000000000000000" pitchFamily="2" charset="2"/>
              <a:buChar char="Ø"/>
            </a:pPr>
            <a:r>
              <a:rPr lang="en-US" sz="2000" b="1" dirty="0" smtClean="0">
                <a:latin typeface="Calibri" panose="020F0502020204030204" pitchFamily="34" charset="0"/>
                <a:cs typeface="Calibri" panose="020F0502020204030204" pitchFamily="34" charset="0"/>
              </a:rPr>
              <a:t>Limited </a:t>
            </a:r>
            <a:r>
              <a:rPr lang="en-US" sz="2000" b="1" dirty="0">
                <a:latin typeface="Calibri" pitchFamily="34" charset="0"/>
                <a:cs typeface="Calibri" pitchFamily="34" charset="0"/>
              </a:rPr>
              <a:t>reliable information</a:t>
            </a:r>
            <a:r>
              <a:rPr lang="en-US" sz="2000" b="1" dirty="0" smtClean="0">
                <a:latin typeface="Calibri" panose="020F0502020204030204" pitchFamily="34" charset="0"/>
                <a:cs typeface="Calibri" panose="020F0502020204030204" pitchFamily="34" charset="0"/>
              </a:rPr>
              <a:t> </a:t>
            </a:r>
          </a:p>
          <a:p>
            <a:pPr marL="742950" lvl="1" indent="-285750">
              <a:buFont typeface="Wingdings" panose="05000000000000000000" pitchFamily="2" charset="2"/>
              <a:buChar char="Ø"/>
            </a:pPr>
            <a:r>
              <a:rPr lang="en-US" sz="2000" b="1" dirty="0" smtClean="0">
                <a:latin typeface="Calibri" panose="020F0502020204030204" pitchFamily="34" charset="0"/>
                <a:cs typeface="Calibri" panose="020F0502020204030204" pitchFamily="34" charset="0"/>
              </a:rPr>
              <a:t>61% average bed occupancy rate</a:t>
            </a:r>
          </a:p>
          <a:p>
            <a:pPr lvl="0"/>
            <a:endParaRPr lang="en-US" b="1" dirty="0">
              <a:latin typeface="Calibri" panose="020F0502020204030204" pitchFamily="34" charset="0"/>
              <a:cs typeface="Calibri" panose="020F0502020204030204" pitchFamily="34" charset="0"/>
            </a:endParaRPr>
          </a:p>
        </p:txBody>
      </p:sp>
      <p:pic>
        <p:nvPicPr>
          <p:cNvPr id="5" name="Picture 2" descr="C:\Users\salahh\Documents\1, 1, Only Use This Folder, DHS, PHP\1, 1, 1, 1, 1, 1, 1, 1, 1, 76, Somalia, Sept 2015\Photos from MOH Meeting\more photos\8a16f03e07e620735cd0c1bb8381a40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73" y="1695331"/>
            <a:ext cx="4151794" cy="27538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867079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1" name="Picture 3"/>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1692323"/>
            <a:ext cx="9144000" cy="43672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accent1">
                      <a:gamma/>
                      <a:shade val="60000"/>
                      <a:invGamma/>
                    </a:schemeClr>
                  </a:outerShdw>
                </a:effectLst>
              </a14:hiddenEffects>
            </a:ext>
          </a:extLst>
        </p:spPr>
      </p:pic>
      <p:sp>
        <p:nvSpPr>
          <p:cNvPr id="2" name="Rectangular Callout 1"/>
          <p:cNvSpPr/>
          <p:nvPr/>
        </p:nvSpPr>
        <p:spPr>
          <a:xfrm rot="1057872">
            <a:off x="3527101" y="2877371"/>
            <a:ext cx="820937" cy="348802"/>
          </a:xfrm>
          <a:prstGeom prst="wedgeRectCallout">
            <a:avLst>
              <a:gd name="adj1" fmla="val -20106"/>
              <a:gd name="adj2" fmla="val 77949"/>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smtClean="0">
                <a:solidFill>
                  <a:srgbClr val="0000CC"/>
                </a:solidFill>
                <a:latin typeface="Calibri" panose="020F0502020204030204" pitchFamily="34" charset="0"/>
                <a:cs typeface="Calibri" panose="020F0502020204030204" pitchFamily="34" charset="0"/>
              </a:rPr>
              <a:t>Private</a:t>
            </a:r>
            <a:endParaRPr lang="en-US" sz="1600" b="1" dirty="0">
              <a:solidFill>
                <a:srgbClr val="0000CC"/>
              </a:solidFill>
              <a:latin typeface="Calibri" panose="020F0502020204030204" pitchFamily="34" charset="0"/>
              <a:cs typeface="Calibri" panose="020F0502020204030204" pitchFamily="34" charset="0"/>
            </a:endParaRPr>
          </a:p>
        </p:txBody>
      </p:sp>
      <p:sp>
        <p:nvSpPr>
          <p:cNvPr id="11" name="TextBox 10"/>
          <p:cNvSpPr txBox="1"/>
          <p:nvPr/>
        </p:nvSpPr>
        <p:spPr>
          <a:xfrm>
            <a:off x="8403608" y="4615216"/>
            <a:ext cx="504056" cy="338554"/>
          </a:xfrm>
          <a:prstGeom prst="rect">
            <a:avLst/>
          </a:prstGeom>
          <a:solidFill>
            <a:schemeClr val="bg1">
              <a:lumMod val="85000"/>
            </a:schemeClr>
          </a:solidFill>
          <a:ln>
            <a:no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sz="1600" b="1" dirty="0" smtClean="0">
                <a:solidFill>
                  <a:srgbClr val="0000CC"/>
                </a:solidFill>
                <a:latin typeface="Calibri" panose="020F0502020204030204" pitchFamily="34" charset="0"/>
                <a:cs typeface="Calibri" panose="020F0502020204030204" pitchFamily="34" charset="0"/>
              </a:rPr>
              <a:t>5.3</a:t>
            </a:r>
            <a:endParaRPr lang="en-US" sz="1600" b="1" dirty="0">
              <a:solidFill>
                <a:srgbClr val="0000CC"/>
              </a:solidFill>
              <a:latin typeface="Calibri" panose="020F0502020204030204" pitchFamily="34" charset="0"/>
              <a:cs typeface="Calibri" panose="020F0502020204030204" pitchFamily="34" charset="0"/>
            </a:endParaRPr>
          </a:p>
        </p:txBody>
      </p:sp>
      <p:sp>
        <p:nvSpPr>
          <p:cNvPr id="3" name="Rectangle 2"/>
          <p:cNvSpPr/>
          <p:nvPr/>
        </p:nvSpPr>
        <p:spPr>
          <a:xfrm>
            <a:off x="20662" y="6274137"/>
            <a:ext cx="1737976" cy="369332"/>
          </a:xfrm>
          <a:prstGeom prst="rect">
            <a:avLst/>
          </a:prstGeom>
        </p:spPr>
        <p:txBody>
          <a:bodyPr wrap="none">
            <a:spAutoFit/>
          </a:bodyPr>
          <a:lstStyle/>
          <a:p>
            <a:r>
              <a:rPr lang="en-US" b="1" dirty="0">
                <a:solidFill>
                  <a:srgbClr val="C00000"/>
                </a:solidFill>
              </a:rPr>
              <a:t>II</a:t>
            </a:r>
            <a:r>
              <a:rPr lang="en-US" dirty="0">
                <a:solidFill>
                  <a:srgbClr val="C00000"/>
                </a:solidFill>
              </a:rPr>
              <a:t>. </a:t>
            </a:r>
            <a:r>
              <a:rPr lang="en-US" b="1" dirty="0">
                <a:solidFill>
                  <a:srgbClr val="C00000"/>
                </a:solidFill>
              </a:rPr>
              <a:t>Hospital Care</a:t>
            </a:r>
          </a:p>
        </p:txBody>
      </p:sp>
      <p:sp>
        <p:nvSpPr>
          <p:cNvPr id="4" name="TextBox 3"/>
          <p:cNvSpPr txBox="1"/>
          <p:nvPr/>
        </p:nvSpPr>
        <p:spPr>
          <a:xfrm>
            <a:off x="272954" y="191066"/>
            <a:ext cx="8103358" cy="584775"/>
          </a:xfrm>
          <a:prstGeom prst="rect">
            <a:avLst/>
          </a:prstGeom>
          <a:noFill/>
        </p:spPr>
        <p:txBody>
          <a:bodyPr wrap="square" rtlCol="0">
            <a:spAutoFit/>
          </a:bodyPr>
          <a:lstStyle/>
          <a:p>
            <a:r>
              <a:rPr lang="en-US" sz="3200" b="1" dirty="0" smtClean="0">
                <a:solidFill>
                  <a:srgbClr val="0000CC"/>
                </a:solidFill>
                <a:latin typeface="Calibri" panose="020F0502020204030204" pitchFamily="34" charset="0"/>
                <a:cs typeface="Calibri" panose="020F0502020204030204" pitchFamily="34" charset="0"/>
              </a:rPr>
              <a:t>Number of beds per 10,000 population </a:t>
            </a:r>
            <a:endParaRPr lang="en-US" sz="3200" b="1" dirty="0">
              <a:solidFill>
                <a:srgbClr val="0000CC"/>
              </a:solidFill>
              <a:latin typeface="Calibri" panose="020F0502020204030204" pitchFamily="34" charset="0"/>
              <a:cs typeface="Calibri" panose="020F0502020204030204" pitchFamily="34" charset="0"/>
            </a:endParaRPr>
          </a:p>
        </p:txBody>
      </p:sp>
      <p:sp>
        <p:nvSpPr>
          <p:cNvPr id="5" name="Rectangle 4"/>
          <p:cNvSpPr/>
          <p:nvPr/>
        </p:nvSpPr>
        <p:spPr>
          <a:xfrm>
            <a:off x="0" y="1419367"/>
            <a:ext cx="9144000" cy="115720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3015401" y="2160175"/>
            <a:ext cx="498895" cy="338554"/>
          </a:xfrm>
          <a:prstGeom prst="rect">
            <a:avLst/>
          </a:prstGeom>
          <a:solidFill>
            <a:schemeClr val="bg1">
              <a:lumMod val="85000"/>
            </a:schemeClr>
          </a:solidFill>
          <a:ln>
            <a:no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sz="1600" b="1" dirty="0" smtClean="0">
                <a:solidFill>
                  <a:srgbClr val="0000CC"/>
                </a:solidFill>
                <a:latin typeface="Calibri" panose="020F0502020204030204" pitchFamily="34" charset="0"/>
                <a:cs typeface="Calibri" panose="020F0502020204030204" pitchFamily="34" charset="0"/>
              </a:rPr>
              <a:t>37</a:t>
            </a:r>
            <a:endParaRPr lang="en-US" sz="1600" b="1" dirty="0">
              <a:solidFill>
                <a:srgbClr val="0000CC"/>
              </a:solidFill>
              <a:latin typeface="Calibri" panose="020F0502020204030204" pitchFamily="34" charset="0"/>
              <a:cs typeface="Calibri" panose="020F0502020204030204" pitchFamily="34" charset="0"/>
            </a:endParaRPr>
          </a:p>
        </p:txBody>
      </p:sp>
      <p:sp>
        <p:nvSpPr>
          <p:cNvPr id="9" name="TextBox 8"/>
          <p:cNvSpPr txBox="1"/>
          <p:nvPr/>
        </p:nvSpPr>
        <p:spPr>
          <a:xfrm>
            <a:off x="8407019" y="6488668"/>
            <a:ext cx="736981" cy="369332"/>
          </a:xfrm>
          <a:prstGeom prst="rect">
            <a:avLst/>
          </a:prstGeom>
          <a:noFill/>
        </p:spPr>
        <p:txBody>
          <a:bodyPr wrap="square" rtlCol="0">
            <a:spAutoFit/>
          </a:bodyPr>
          <a:lstStyle/>
          <a:p>
            <a:pPr algn="ctr"/>
            <a:r>
              <a:rPr lang="en-US" b="1" dirty="0" smtClean="0"/>
              <a:t>7/25</a:t>
            </a:r>
            <a:endParaRPr lang="en-US" b="1" dirty="0"/>
          </a:p>
        </p:txBody>
      </p:sp>
    </p:spTree>
    <p:extLst>
      <p:ext uri="{BB962C8B-B14F-4D97-AF65-F5344CB8AC3E}">
        <p14:creationId xmlns:p14="http://schemas.microsoft.com/office/powerpoint/2010/main" val="341660921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aveform">
  <a:themeElements>
    <a:clrScheme name="Custom 6">
      <a:dk1>
        <a:sysClr val="windowText" lastClr="000000"/>
      </a:dk1>
      <a:lt1>
        <a:sysClr val="window" lastClr="FFFFFF"/>
      </a:lt1>
      <a:dk2>
        <a:srgbClr val="242852"/>
      </a:dk2>
      <a:lt2>
        <a:srgbClr val="ACCBF9"/>
      </a:lt2>
      <a:accent1>
        <a:srgbClr val="FFFFFF"/>
      </a:accent1>
      <a:accent2>
        <a:srgbClr val="E9F3F0"/>
      </a:accent2>
      <a:accent3>
        <a:srgbClr val="005D84"/>
      </a:accent3>
      <a:accent4>
        <a:srgbClr val="006284"/>
      </a:accent4>
      <a:accent5>
        <a:srgbClr val="434343"/>
      </a:accent5>
      <a:accent6>
        <a:srgbClr val="414245"/>
      </a:accent6>
      <a:hlink>
        <a:srgbClr val="85B3E5"/>
      </a:hlink>
      <a:folHlink>
        <a:srgbClr val="375FE4"/>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Waveform.thmx</Template>
  <TotalTime>3457</TotalTime>
  <Words>1437</Words>
  <Application>Microsoft Office PowerPoint</Application>
  <PresentationFormat>On-screen Show (4:3)</PresentationFormat>
  <Paragraphs>472</Paragraphs>
  <Slides>30</Slides>
  <Notes>30</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Waveform</vt:lpstr>
      <vt:lpstr>Journey For Improving  Health Care Services </vt:lpstr>
      <vt:lpstr>Presentation Outline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vector>
  </TitlesOfParts>
  <Company>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Yousef Rabah</dc:creator>
  <cp:lastModifiedBy>salahh</cp:lastModifiedBy>
  <cp:revision>215</cp:revision>
  <cp:lastPrinted>2016-11-09T13:56:08Z</cp:lastPrinted>
  <dcterms:created xsi:type="dcterms:W3CDTF">2012-10-08T14:55:03Z</dcterms:created>
  <dcterms:modified xsi:type="dcterms:W3CDTF">2016-11-12T05:30:14Z</dcterms:modified>
</cp:coreProperties>
</file>